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8" r:id="rId4"/>
    <p:sldId id="266" r:id="rId5"/>
    <p:sldId id="278" r:id="rId6"/>
    <p:sldId id="259" r:id="rId7"/>
    <p:sldId id="260" r:id="rId8"/>
    <p:sldId id="310" r:id="rId9"/>
    <p:sldId id="311" r:id="rId10"/>
    <p:sldId id="309" r:id="rId11"/>
    <p:sldId id="312" r:id="rId12"/>
    <p:sldId id="313" r:id="rId13"/>
    <p:sldId id="316" r:id="rId14"/>
    <p:sldId id="314" r:id="rId15"/>
    <p:sldId id="315" r:id="rId16"/>
    <p:sldId id="317" r:id="rId17"/>
    <p:sldId id="261" r:id="rId18"/>
    <p:sldId id="262" r:id="rId19"/>
    <p:sldId id="272" r:id="rId20"/>
    <p:sldId id="318" r:id="rId21"/>
    <p:sldId id="319" r:id="rId22"/>
    <p:sldId id="320" r:id="rId23"/>
    <p:sldId id="263" r:id="rId24"/>
    <p:sldId id="264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5" autoAdjust="0"/>
    <p:restoredTop sz="89214" autoAdjust="0"/>
  </p:normalViewPr>
  <p:slideViewPr>
    <p:cSldViewPr snapToGrid="0">
      <p:cViewPr varScale="1">
        <p:scale>
          <a:sx n="77" d="100"/>
          <a:sy n="77" d="100"/>
        </p:scale>
        <p:origin x="3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8319F-4BFC-4548-87D9-76D7218AB5E8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03B36-C97E-4D8A-B5EC-DA8F54772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75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AFD2-BF0F-43DD-A3AB-B3DAF9C8A296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8A948-98FB-4BD3-8BD7-907AD684FC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938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93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60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dirty="0">
                <a:solidFill>
                  <a:schemeClr val="accent2"/>
                </a:solidFill>
              </a:rPr>
              <a:t>vector representation of the review  </a:t>
            </a:r>
            <a:r>
              <a:rPr lang="zh-TW" altLang="en-US" sz="1200" b="1" dirty="0">
                <a:solidFill>
                  <a:schemeClr val="accent2"/>
                </a:solidFill>
              </a:rPr>
              <a:t>可表示</a:t>
            </a:r>
            <a:r>
              <a:rPr lang="en-US" altLang="zh-TW" sz="1200" b="1" dirty="0">
                <a:solidFill>
                  <a:schemeClr val="accent2"/>
                </a:solidFill>
              </a:rPr>
              <a:t>aspect k </a:t>
            </a:r>
            <a:r>
              <a:rPr lang="zh-TW" altLang="en-US" sz="1200" b="1" dirty="0">
                <a:solidFill>
                  <a:schemeClr val="accent2"/>
                </a:solidFill>
              </a:rPr>
              <a:t>在該</a:t>
            </a:r>
            <a:r>
              <a:rPr lang="en-US" altLang="zh-TW" sz="1200" b="1" dirty="0">
                <a:solidFill>
                  <a:schemeClr val="accent2"/>
                </a:solidFill>
              </a:rPr>
              <a:t>review</a:t>
            </a:r>
            <a:r>
              <a:rPr lang="zh-TW" altLang="en-US" sz="1200" b="1" dirty="0">
                <a:solidFill>
                  <a:schemeClr val="accent2"/>
                </a:solidFill>
              </a:rPr>
              <a:t> 的</a:t>
            </a:r>
            <a:r>
              <a:rPr lang="en-US" altLang="zh-TW" sz="1200" b="1" dirty="0">
                <a:solidFill>
                  <a:schemeClr val="accent2"/>
                </a:solidFill>
              </a:rPr>
              <a:t>keywords</a:t>
            </a:r>
            <a:r>
              <a:rPr lang="zh-TW" altLang="en-US" sz="1200" b="1" dirty="0">
                <a:solidFill>
                  <a:schemeClr val="accent2"/>
                </a:solidFill>
              </a:rPr>
              <a:t>分布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710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專業類別、健保項目、地點</a:t>
            </a:r>
            <a:r>
              <a:rPr lang="en-US" altLang="zh-TW" dirty="0"/>
              <a:t>(</a:t>
            </a:r>
            <a:r>
              <a:rPr lang="zh-TW" altLang="en-US" dirty="0"/>
              <a:t>都市、鄉下</a:t>
            </a:r>
            <a:r>
              <a:rPr lang="en-US" altLang="zh-TW" dirty="0"/>
              <a:t>…)</a:t>
            </a:r>
            <a:r>
              <a:rPr lang="zh-TW" altLang="en-US" dirty="0"/>
              <a:t>、性別、設施類別</a:t>
            </a:r>
            <a:r>
              <a:rPr lang="en-US" altLang="zh-TW" dirty="0"/>
              <a:t>(</a:t>
            </a:r>
            <a:r>
              <a:rPr lang="zh-TW" altLang="en-US" dirty="0"/>
              <a:t>大醫院、診所、急救護理中心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25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087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Cross entropy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94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179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MAJOR:</a:t>
            </a:r>
            <a:r>
              <a:rPr lang="zh-TW" altLang="en-US" dirty="0"/>
              <a:t>只用</a:t>
            </a:r>
            <a:r>
              <a:rPr lang="en-US" altLang="zh-TW" dirty="0"/>
              <a:t>review</a:t>
            </a:r>
            <a:r>
              <a:rPr lang="zh-TW" altLang="en-US" dirty="0"/>
              <a:t>的</a:t>
            </a:r>
            <a:r>
              <a:rPr lang="en-US" altLang="zh-TW" dirty="0"/>
              <a:t>topic</a:t>
            </a:r>
            <a:r>
              <a:rPr lang="zh-TW" altLang="en-US" dirty="0"/>
              <a:t>預測，沒用到</a:t>
            </a:r>
            <a:r>
              <a:rPr lang="en-US" altLang="zh-TW" dirty="0"/>
              <a:t>review</a:t>
            </a:r>
            <a:r>
              <a:rPr lang="zh-TW" altLang="en-US" dirty="0"/>
              <a:t>本身的文本</a:t>
            </a:r>
            <a:endParaRPr lang="en-US" altLang="zh-TW" dirty="0"/>
          </a:p>
          <a:p>
            <a:r>
              <a:rPr lang="en-US" altLang="zh-TW" dirty="0"/>
              <a:t>GLVL:</a:t>
            </a:r>
            <a:r>
              <a:rPr lang="zh-TW" altLang="en-US" dirty="0"/>
              <a:t> 使用文本，但是使用文本中的</a:t>
            </a:r>
            <a:r>
              <a:rPr lang="en-US" altLang="zh-TW" dirty="0"/>
              <a:t>keywords</a:t>
            </a:r>
            <a:r>
              <a:rPr lang="zh-TW" altLang="en-US" dirty="0"/>
              <a:t> </a:t>
            </a:r>
            <a:r>
              <a:rPr lang="en-US" altLang="zh-TW" dirty="0"/>
              <a:t>vector</a:t>
            </a:r>
            <a:r>
              <a:rPr lang="zh-TW" altLang="en-US" dirty="0"/>
              <a:t>的平均當作</a:t>
            </a:r>
            <a:r>
              <a:rPr lang="en-US" altLang="zh-TW" dirty="0"/>
              <a:t>review</a:t>
            </a:r>
            <a:r>
              <a:rPr lang="zh-TW" altLang="en-US" dirty="0"/>
              <a:t>的</a:t>
            </a:r>
            <a:r>
              <a:rPr lang="en-US" altLang="zh-TW" dirty="0"/>
              <a:t>representation</a:t>
            </a:r>
          </a:p>
          <a:p>
            <a:r>
              <a:rPr lang="en-US" altLang="zh-TW" dirty="0"/>
              <a:t>BOWL:</a:t>
            </a:r>
            <a:r>
              <a:rPr lang="zh-TW" altLang="en-US" dirty="0"/>
              <a:t>用</a:t>
            </a:r>
            <a:r>
              <a:rPr lang="en-US" altLang="zh-TW" dirty="0"/>
              <a:t>Bag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words</a:t>
            </a:r>
            <a:r>
              <a:rPr lang="zh-TW" altLang="en-US" dirty="0"/>
              <a:t>，與前者都使用線性分類器</a:t>
            </a:r>
            <a:r>
              <a:rPr lang="en-US" altLang="zh-TW" dirty="0"/>
              <a:t>(LINLINEAR)</a:t>
            </a:r>
          </a:p>
          <a:p>
            <a:r>
              <a:rPr lang="en-US" altLang="zh-TW" dirty="0"/>
              <a:t>CNN:</a:t>
            </a:r>
            <a:r>
              <a:rPr lang="zh-TW" altLang="en-US" dirty="0"/>
              <a:t>經過</a:t>
            </a:r>
            <a:r>
              <a:rPr lang="en-US" altLang="zh-TW" dirty="0"/>
              <a:t>CNN</a:t>
            </a:r>
            <a:r>
              <a:rPr lang="zh-TW" altLang="en-US" dirty="0"/>
              <a:t>的</a:t>
            </a:r>
            <a:r>
              <a:rPr lang="en-US" altLang="zh-TW" dirty="0"/>
              <a:t>max</a:t>
            </a:r>
            <a:r>
              <a:rPr lang="zh-TW" altLang="en-US" dirty="0"/>
              <a:t> </a:t>
            </a:r>
            <a:r>
              <a:rPr lang="en-US" altLang="zh-TW" dirty="0"/>
              <a:t>pooling</a:t>
            </a:r>
            <a:r>
              <a:rPr lang="zh-TW" altLang="en-US" dirty="0"/>
              <a:t>出來的</a:t>
            </a:r>
            <a:r>
              <a:rPr lang="en-US" altLang="zh-TW" dirty="0"/>
              <a:t>feature</a:t>
            </a:r>
            <a:r>
              <a:rPr lang="zh-TW" altLang="en-US" dirty="0"/>
              <a:t>，將所有</a:t>
            </a:r>
            <a:r>
              <a:rPr lang="en-US" altLang="zh-TW" dirty="0"/>
              <a:t>filter</a:t>
            </a:r>
            <a:r>
              <a:rPr lang="zh-TW" altLang="en-US" dirty="0"/>
              <a:t>的</a:t>
            </a:r>
            <a:r>
              <a:rPr lang="en-US" altLang="zh-TW" dirty="0"/>
              <a:t>feature</a:t>
            </a:r>
            <a:r>
              <a:rPr lang="zh-TW" altLang="en-US" dirty="0"/>
              <a:t> </a:t>
            </a:r>
            <a:r>
              <a:rPr lang="en-US" altLang="zh-TW" dirty="0" err="1"/>
              <a:t>concated</a:t>
            </a:r>
            <a:r>
              <a:rPr lang="zh-TW" altLang="en-US" dirty="0"/>
              <a:t>起來 當作</a:t>
            </a:r>
            <a:r>
              <a:rPr lang="en-US" altLang="zh-TW" dirty="0"/>
              <a:t>review</a:t>
            </a:r>
            <a:r>
              <a:rPr lang="zh-TW" altLang="en-US" dirty="0"/>
              <a:t>的</a:t>
            </a:r>
            <a:r>
              <a:rPr lang="en-US" altLang="zh-TW" dirty="0"/>
              <a:t>representation</a:t>
            </a:r>
          </a:p>
          <a:p>
            <a:r>
              <a:rPr lang="en-US" altLang="zh-TW" dirty="0"/>
              <a:t>GRU:</a:t>
            </a:r>
            <a:r>
              <a:rPr lang="zh-TW" altLang="en-US" dirty="0"/>
              <a:t> 使用最後一層</a:t>
            </a:r>
            <a:r>
              <a:rPr lang="en-US" altLang="zh-TW" dirty="0"/>
              <a:t>hidden state</a:t>
            </a:r>
            <a:r>
              <a:rPr lang="zh-TW" altLang="en-US" dirty="0"/>
              <a:t> ，</a:t>
            </a:r>
            <a:r>
              <a:rPr lang="en-US" altLang="zh-TW" dirty="0" err="1"/>
              <a:t>concated</a:t>
            </a:r>
            <a:r>
              <a:rPr lang="zh-TW" altLang="en-US" dirty="0"/>
              <a:t>起來</a:t>
            </a:r>
            <a:r>
              <a:rPr lang="en-US" altLang="zh-TW" dirty="0"/>
              <a:t>(</a:t>
            </a:r>
            <a:r>
              <a:rPr lang="zh-TW" altLang="en-US" dirty="0"/>
              <a:t>因為是雙向的  所以有</a:t>
            </a:r>
            <a:r>
              <a:rPr lang="en-US" altLang="zh-TW" dirty="0"/>
              <a:t>2</a:t>
            </a:r>
            <a:r>
              <a:rPr lang="zh-TW" altLang="en-US" dirty="0"/>
              <a:t>個</a:t>
            </a:r>
            <a:r>
              <a:rPr lang="en-US" altLang="zh-TW" dirty="0"/>
              <a:t>hidden</a:t>
            </a:r>
            <a:r>
              <a:rPr lang="zh-TW" altLang="en-US" dirty="0"/>
              <a:t> </a:t>
            </a:r>
            <a:r>
              <a:rPr lang="en-US" altLang="zh-TW" dirty="0"/>
              <a:t>states)</a:t>
            </a:r>
          </a:p>
          <a:p>
            <a:r>
              <a:rPr lang="en-US" altLang="zh-TW" dirty="0"/>
              <a:t>GRU-ATN:</a:t>
            </a:r>
            <a:r>
              <a:rPr lang="zh-TW" altLang="en-US" dirty="0"/>
              <a:t>使用公式一的</a:t>
            </a:r>
            <a:r>
              <a:rPr lang="en-US" altLang="zh-TW" dirty="0"/>
              <a:t>attention</a:t>
            </a:r>
          </a:p>
          <a:p>
            <a:r>
              <a:rPr lang="en-US" altLang="zh-TW" dirty="0" err="1"/>
              <a:t>MT-BASE:multi-task</a:t>
            </a:r>
            <a:r>
              <a:rPr lang="en-US" altLang="zh-TW" dirty="0"/>
              <a:t> learning</a:t>
            </a:r>
            <a:r>
              <a:rPr lang="zh-TW" altLang="en-US" dirty="0"/>
              <a:t>  </a:t>
            </a:r>
            <a:r>
              <a:rPr lang="en-US" altLang="zh-TW" dirty="0"/>
              <a:t>only review encoder + self-attention (s)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MT-FEAT:multi-task</a:t>
            </a:r>
            <a:r>
              <a:rPr lang="en-US" altLang="zh-TW" dirty="0"/>
              <a:t> learning</a:t>
            </a:r>
            <a:r>
              <a:rPr lang="zh-TW" altLang="en-US" dirty="0"/>
              <a:t> </a:t>
            </a:r>
            <a:r>
              <a:rPr lang="en-US" altLang="zh-TW" dirty="0"/>
              <a:t>review encoder + self-attention (s) +features of doctors (f)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247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MAJOR:</a:t>
            </a:r>
            <a:r>
              <a:rPr lang="zh-TW" altLang="en-US" dirty="0"/>
              <a:t>只用</a:t>
            </a:r>
            <a:r>
              <a:rPr lang="en-US" altLang="zh-TW" dirty="0"/>
              <a:t>review</a:t>
            </a:r>
            <a:r>
              <a:rPr lang="zh-TW" altLang="en-US" dirty="0"/>
              <a:t>的</a:t>
            </a:r>
            <a:r>
              <a:rPr lang="en-US" altLang="zh-TW" dirty="0"/>
              <a:t>topic</a:t>
            </a:r>
            <a:r>
              <a:rPr lang="zh-TW" altLang="en-US" dirty="0"/>
              <a:t>預測，沒用到</a:t>
            </a:r>
            <a:r>
              <a:rPr lang="en-US" altLang="zh-TW" dirty="0"/>
              <a:t>review</a:t>
            </a:r>
            <a:r>
              <a:rPr lang="zh-TW" altLang="en-US" dirty="0"/>
              <a:t>本身的文本</a:t>
            </a:r>
            <a:endParaRPr lang="en-US" altLang="zh-TW" dirty="0"/>
          </a:p>
          <a:p>
            <a:r>
              <a:rPr lang="en-US" altLang="zh-TW" dirty="0"/>
              <a:t>GLVL:</a:t>
            </a:r>
            <a:r>
              <a:rPr lang="zh-TW" altLang="en-US" dirty="0"/>
              <a:t> 使用文本，但是使用文本中的</a:t>
            </a:r>
            <a:r>
              <a:rPr lang="en-US" altLang="zh-TW" dirty="0"/>
              <a:t>keywords</a:t>
            </a:r>
            <a:r>
              <a:rPr lang="zh-TW" altLang="en-US" dirty="0"/>
              <a:t> </a:t>
            </a:r>
            <a:r>
              <a:rPr lang="en-US" altLang="zh-TW" dirty="0"/>
              <a:t>vector</a:t>
            </a:r>
            <a:r>
              <a:rPr lang="zh-TW" altLang="en-US" dirty="0"/>
              <a:t>的平均當作</a:t>
            </a:r>
            <a:r>
              <a:rPr lang="en-US" altLang="zh-TW" dirty="0"/>
              <a:t>review</a:t>
            </a:r>
            <a:r>
              <a:rPr lang="zh-TW" altLang="en-US" dirty="0"/>
              <a:t>的</a:t>
            </a:r>
            <a:r>
              <a:rPr lang="en-US" altLang="zh-TW" dirty="0"/>
              <a:t>representation</a:t>
            </a:r>
          </a:p>
          <a:p>
            <a:r>
              <a:rPr lang="en-US" altLang="zh-TW" dirty="0"/>
              <a:t>BOWL:</a:t>
            </a:r>
            <a:r>
              <a:rPr lang="zh-TW" altLang="en-US" dirty="0"/>
              <a:t>用</a:t>
            </a:r>
            <a:r>
              <a:rPr lang="en-US" altLang="zh-TW" dirty="0"/>
              <a:t>Bag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words</a:t>
            </a:r>
            <a:r>
              <a:rPr lang="zh-TW" altLang="en-US" dirty="0"/>
              <a:t>，與前者都使用線性分類器</a:t>
            </a:r>
            <a:r>
              <a:rPr lang="en-US" altLang="zh-TW" dirty="0"/>
              <a:t>(LINLINEAR)</a:t>
            </a:r>
          </a:p>
          <a:p>
            <a:r>
              <a:rPr lang="en-US" altLang="zh-TW" dirty="0"/>
              <a:t>CNN:</a:t>
            </a:r>
            <a:r>
              <a:rPr lang="zh-TW" altLang="en-US" dirty="0"/>
              <a:t>經過</a:t>
            </a:r>
            <a:r>
              <a:rPr lang="en-US" altLang="zh-TW" dirty="0"/>
              <a:t>CNN</a:t>
            </a:r>
            <a:r>
              <a:rPr lang="zh-TW" altLang="en-US" dirty="0"/>
              <a:t>的</a:t>
            </a:r>
            <a:r>
              <a:rPr lang="en-US" altLang="zh-TW" dirty="0"/>
              <a:t>max</a:t>
            </a:r>
            <a:r>
              <a:rPr lang="zh-TW" altLang="en-US" dirty="0"/>
              <a:t> </a:t>
            </a:r>
            <a:r>
              <a:rPr lang="en-US" altLang="zh-TW" dirty="0"/>
              <a:t>pooling</a:t>
            </a:r>
            <a:r>
              <a:rPr lang="zh-TW" altLang="en-US" dirty="0"/>
              <a:t>出來的</a:t>
            </a:r>
            <a:r>
              <a:rPr lang="en-US" altLang="zh-TW" dirty="0"/>
              <a:t>feature</a:t>
            </a:r>
            <a:r>
              <a:rPr lang="zh-TW" altLang="en-US" dirty="0"/>
              <a:t>，將所有</a:t>
            </a:r>
            <a:r>
              <a:rPr lang="en-US" altLang="zh-TW" dirty="0"/>
              <a:t>filter</a:t>
            </a:r>
            <a:r>
              <a:rPr lang="zh-TW" altLang="en-US" dirty="0"/>
              <a:t>的</a:t>
            </a:r>
            <a:r>
              <a:rPr lang="en-US" altLang="zh-TW" dirty="0"/>
              <a:t>feature</a:t>
            </a:r>
            <a:r>
              <a:rPr lang="zh-TW" altLang="en-US" dirty="0"/>
              <a:t> </a:t>
            </a:r>
            <a:r>
              <a:rPr lang="en-US" altLang="zh-TW" dirty="0" err="1"/>
              <a:t>concated</a:t>
            </a:r>
            <a:r>
              <a:rPr lang="zh-TW" altLang="en-US" dirty="0"/>
              <a:t>起來 當作</a:t>
            </a:r>
            <a:r>
              <a:rPr lang="en-US" altLang="zh-TW" dirty="0"/>
              <a:t>review</a:t>
            </a:r>
            <a:r>
              <a:rPr lang="zh-TW" altLang="en-US" dirty="0"/>
              <a:t>的</a:t>
            </a:r>
            <a:r>
              <a:rPr lang="en-US" altLang="zh-TW" dirty="0"/>
              <a:t>representation</a:t>
            </a:r>
          </a:p>
          <a:p>
            <a:r>
              <a:rPr lang="en-US" altLang="zh-TW" dirty="0"/>
              <a:t>GRU:</a:t>
            </a:r>
            <a:r>
              <a:rPr lang="zh-TW" altLang="en-US" dirty="0"/>
              <a:t> 使用最後一層</a:t>
            </a:r>
            <a:r>
              <a:rPr lang="en-US" altLang="zh-TW" dirty="0"/>
              <a:t>hidden state</a:t>
            </a:r>
            <a:r>
              <a:rPr lang="zh-TW" altLang="en-US" dirty="0"/>
              <a:t> ，</a:t>
            </a:r>
            <a:r>
              <a:rPr lang="en-US" altLang="zh-TW" dirty="0" err="1"/>
              <a:t>concated</a:t>
            </a:r>
            <a:r>
              <a:rPr lang="zh-TW" altLang="en-US" dirty="0"/>
              <a:t>起來</a:t>
            </a:r>
            <a:r>
              <a:rPr lang="en-US" altLang="zh-TW" dirty="0"/>
              <a:t>(</a:t>
            </a:r>
            <a:r>
              <a:rPr lang="zh-TW" altLang="en-US" dirty="0"/>
              <a:t>因為是雙向的  所以有</a:t>
            </a:r>
            <a:r>
              <a:rPr lang="en-US" altLang="zh-TW" dirty="0"/>
              <a:t>2</a:t>
            </a:r>
            <a:r>
              <a:rPr lang="zh-TW" altLang="en-US" dirty="0"/>
              <a:t>個</a:t>
            </a:r>
            <a:r>
              <a:rPr lang="en-US" altLang="zh-TW" dirty="0"/>
              <a:t>hidden</a:t>
            </a:r>
            <a:r>
              <a:rPr lang="zh-TW" altLang="en-US" dirty="0"/>
              <a:t> </a:t>
            </a:r>
            <a:r>
              <a:rPr lang="en-US" altLang="zh-TW" dirty="0"/>
              <a:t>states)</a:t>
            </a:r>
          </a:p>
          <a:p>
            <a:r>
              <a:rPr lang="en-US" altLang="zh-TW" dirty="0"/>
              <a:t>GRU-ATN:</a:t>
            </a:r>
            <a:r>
              <a:rPr lang="zh-TW" altLang="en-US" dirty="0"/>
              <a:t>使用公式一的</a:t>
            </a:r>
            <a:r>
              <a:rPr lang="en-US" altLang="zh-TW" dirty="0"/>
              <a:t>attention</a:t>
            </a:r>
          </a:p>
          <a:p>
            <a:r>
              <a:rPr lang="en-US" altLang="zh-TW" dirty="0" err="1"/>
              <a:t>MT-BASE:multi-task</a:t>
            </a:r>
            <a:r>
              <a:rPr lang="en-US" altLang="zh-TW" dirty="0"/>
              <a:t> learning</a:t>
            </a:r>
            <a:r>
              <a:rPr lang="zh-TW" altLang="en-US" dirty="0"/>
              <a:t>  </a:t>
            </a:r>
            <a:r>
              <a:rPr lang="en-US" altLang="zh-TW" dirty="0"/>
              <a:t>only review encoder + self-attention (s)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MT-FEAT:multi-task</a:t>
            </a:r>
            <a:r>
              <a:rPr lang="en-US" altLang="zh-TW" dirty="0"/>
              <a:t> learning</a:t>
            </a:r>
            <a:r>
              <a:rPr lang="zh-TW" altLang="en-US" dirty="0"/>
              <a:t> </a:t>
            </a:r>
            <a:r>
              <a:rPr lang="en-US" altLang="zh-TW" dirty="0"/>
              <a:t>review encoder + self-attention (s) +features of doctors (f)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756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434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review</a:t>
            </a:r>
            <a:r>
              <a:rPr lang="zh-TW" altLang="en-US" dirty="0"/>
              <a:t>過短者沒有涵蓋所有</a:t>
            </a:r>
            <a:r>
              <a:rPr lang="en-US" altLang="zh-TW" dirty="0"/>
              <a:t>aspect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可能夾雜著無關的語句。</a:t>
            </a:r>
          </a:p>
          <a:p>
            <a:r>
              <a:rPr lang="zh-TW" altLang="en-US" dirty="0"/>
              <a:t>許多關鍵字和短語在不同的上下文中意思是不同的。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78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提供一個平台讓醫生跟患者能夠經營及挑選</a:t>
            </a:r>
            <a:endParaRPr lang="en-US" altLang="zh-TW" dirty="0"/>
          </a:p>
          <a:p>
            <a:r>
              <a:rPr lang="en-US" altLang="zh-TW" dirty="0"/>
              <a:t>rating</a:t>
            </a:r>
            <a:r>
              <a:rPr lang="zh-TW" altLang="en-US" dirty="0"/>
              <a:t>跟患者給予的評論是相關的，所以我們目的要透過評論預測</a:t>
            </a:r>
            <a:r>
              <a:rPr lang="en-US" altLang="zh-TW" dirty="0"/>
              <a:t>rating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307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我們嘗試通過使用主題建模提取方面關鍵字來探索評論的內容</a:t>
            </a:r>
          </a:p>
          <a:p>
            <a:r>
              <a:rPr lang="zh-TW" altLang="en-US" dirty="0"/>
              <a:t>提出的模型同時考慮了醫生和方面關鍵詞的特徵。</a:t>
            </a:r>
          </a:p>
          <a:p>
            <a:r>
              <a:rPr lang="zh-TW" altLang="en-US" dirty="0"/>
              <a:t>我們為文檔級多方面情感分類提出了一個多任務學習框架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12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醫生可以透過看到關鍵字知道改善的點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患者可以透過關鍵字搜尋自己喜好的醫生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63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732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45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每篇文件都是由數個「主題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(Topic)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」所組成 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以我們的論文來看就是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aspect)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這個例子地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分成  粉色 黃色 藍色  三種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26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考慮到不同專業的醫生的關鍵字可能會有所不同，所以分開處理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採用的醫生種類也只採用這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955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zh-TW" altLang="en-US" dirty="0"/>
              <a:t>應該要等於</a:t>
            </a:r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92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36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7D6085-BA6D-4B48-A205-D4DF5D28F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45506EB-F1A8-427F-A88A-27E3F9B92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0139E8-C127-4A24-84EC-BDDCFB1B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A74-B81F-47A6-B8CD-0CC4D38D92A3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DF53E7-87AE-467A-9D05-3E2A3B11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C47E4C-9DC0-4770-9571-F6130FA0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623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F80C7D-4C40-40AD-9F57-48C5EA3E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B02760-091E-4531-9ABD-FEEFCF12C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E1BCCE-381E-472B-97B3-D66D0275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C4BD-C5FA-43FD-A665-AFAF2F5DF284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256671-8555-4D7C-8BF8-1440B33F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2C81EB-020F-45D8-9188-B3EAE18C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31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D0B6901-2EB2-4C44-8002-478428C5D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5A3F973-4EB9-4F59-A5E7-DC4C6A0CC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8B86F6-43E8-4EE3-8968-BE19A3DA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39F-9D9D-4B49-8CAF-833301D80A3D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474F79-890C-4D25-BCD2-8BFCD6FF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1241A7-5818-4208-9FE4-DAD02EAE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98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C9C10-E27C-4D87-95FB-C8E8A653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5DF41E-6E96-4CDF-BB2A-DF5E6E9A8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C7D223-947C-44D1-AC2F-919994DA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0BB0-15AA-49B1-B115-6F1FBB26711D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AF71D7-B9DA-4A3B-B69F-64CE3423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12AAA8-2F5F-4FD9-A469-560D5A47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5149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1940E3-5EEA-4A34-A77B-1BEE45C6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432470-4500-4D33-8E30-404AB9BE0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F9E5F8-C89F-4879-BEED-259D1780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7DEB-05C9-42AB-90C8-F93EF2B714B7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6C9C2E-6D0B-43AA-8641-072431BA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A4CC17-D205-4AB9-AA9A-CE821B35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98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F99F68-AADF-4F3F-8387-1D3A1077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1165BA-1D0B-4CFD-AF0A-E5991BAFC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621EDD9-453F-428E-A314-026B32083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6E6B23-D3FF-4DB2-BDEC-15C2C0CD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0BB0-15AA-49B1-B115-6F1FBB26711D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B2EEDC2-849F-49C0-9266-9AB137DD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EE325F-FE74-475C-84CE-BFABB92D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1157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CDB62B-9382-4E1B-904E-C0F45297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BA595B-2D37-4685-B56D-A85FD14D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4057488-E9E3-4266-95F4-EC1B8C242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3FA858-D23F-48EA-8101-48965379E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D1C73C0-9F3A-4844-8C74-76F7F9F15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6EF1C15-DB9E-43E4-9DCC-FFCE9B1A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0BB0-15AA-49B1-B115-6F1FBB26711D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411036-9D8E-49E2-8F92-C508408E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A645D9A-37BD-42E7-8A16-5637D928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6377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42BEC4-FED9-4BC7-87D1-D36C7593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2D09F5F-07F6-4CA8-A7D1-8809505A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F553-8F47-4C85-9E2D-F2124775CD82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9B1DE1-E274-4106-B325-E66F9891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765E34-393C-48DA-A6F2-37284590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29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22915F2-C483-4066-84EB-BEE99C68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3F54-596C-4DB5-84AA-EC8CB87B0775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0C7D2B0-CD3B-4182-8E63-89F9A3F0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DC8D9C-E3E0-4953-A33E-9CA6A3F3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4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24022A-6703-42C8-83A5-0DE3A68A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1D64C2-F8C5-424D-9DAF-33C70937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62525C8-CE14-433D-910F-A4680F610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1A3A4F-08F4-49CC-B582-CC2449CF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5858-3302-45AE-930A-6098F3D520ED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33AC1A-AE07-471F-84D2-28462E99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125A9F-16EB-4165-A61E-CE13E716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4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8A0D51-3650-4F5E-8E41-687407FC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28FDFA3-B782-464B-A18F-BF060DEF2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178D14D-E230-42B5-AF3A-8C268CD10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024A67A-14C8-40A6-AA90-193DE43A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FBF-0EBA-46C1-A3F4-F4A7BD28051A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9080E8-663A-40BE-94FD-B80E63CE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A732A2-3D86-4C17-ACC3-06C0220F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37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2D4CBE5-98F6-45A0-906F-110595F1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77ACCA-76BC-421E-B67F-21C5A049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1F9EC3-E2D0-4D57-B95C-6E574AE13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0BB0-15AA-49B1-B115-6F1FBB26711D}" type="datetime1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8A3C3B-21E2-4DE2-89A8-1BEF75B13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2AF59C-312F-42B3-B5F9-B3134EAF1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77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0051" y="2299855"/>
            <a:ext cx="10479036" cy="1457221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Document-Level Multi-Aspect Sentiment Classification for Online Reviews of Medical Experts</a:t>
            </a:r>
            <a:endParaRPr lang="zh-TW" altLang="en-US" sz="4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47953" y="4558151"/>
            <a:ext cx="2553392" cy="1316180"/>
          </a:xfrm>
        </p:spPr>
        <p:txBody>
          <a:bodyPr lIns="90000">
            <a:no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ADVISOR:JIA-LING KOH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SOURCE:</a:t>
            </a: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CIKM</a:t>
            </a: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 19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SPEAKER:LI-WEI </a:t>
            </a:r>
            <a:r>
              <a:rPr lang="en-US" altLang="zh-TW" sz="200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LiU</a:t>
            </a:r>
            <a:endParaRPr lang="en-US" altLang="zh-TW" sz="2000" spc="-5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DATA:2020/05/11</a:t>
            </a:r>
            <a:endParaRPr lang="zh-TW" altLang="en-US" sz="2000" spc="-5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b="1" smtClean="0"/>
              <a:t>1</a:t>
            </a:fld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504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B748694-8E7A-49B1-8DBB-5FBE03125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51" b="7650"/>
          <a:stretch/>
        </p:blipFill>
        <p:spPr>
          <a:xfrm>
            <a:off x="6770449" y="1"/>
            <a:ext cx="5421551" cy="353833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A968C8A-2D57-468E-B358-432156B00213}"/>
              </a:ext>
            </a:extLst>
          </p:cNvPr>
          <p:cNvSpPr/>
          <p:nvPr/>
        </p:nvSpPr>
        <p:spPr>
          <a:xfrm>
            <a:off x="10088217" y="149087"/>
            <a:ext cx="1741418" cy="36823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C0E06EB-DBE8-41DA-9A7E-907AE53A0138}"/>
              </a:ext>
            </a:extLst>
          </p:cNvPr>
          <p:cNvSpPr/>
          <p:nvPr/>
        </p:nvSpPr>
        <p:spPr>
          <a:xfrm>
            <a:off x="6562641" y="205064"/>
            <a:ext cx="3525576" cy="174300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AA30B5A5-1310-4B0A-8CD8-2F0FE3AE7D88}"/>
              </a:ext>
            </a:extLst>
          </p:cNvPr>
          <p:cNvSpPr txBox="1">
            <a:spLocks/>
          </p:cNvSpPr>
          <p:nvPr/>
        </p:nvSpPr>
        <p:spPr>
          <a:xfrm>
            <a:off x="1097280" y="2654710"/>
            <a:ext cx="9477956" cy="30801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b="1" dirty="0">
                <a:solidFill>
                  <a:srgbClr val="00B050"/>
                </a:solidFill>
              </a:rPr>
              <a:t>Input</a:t>
            </a:r>
            <a:r>
              <a:rPr lang="en-US" altLang="zh-TW" sz="2800" b="1" dirty="0">
                <a:solidFill>
                  <a:schemeClr val="tx1"/>
                </a:solidFill>
              </a:rPr>
              <a:t>: review X</a:t>
            </a:r>
            <a:r>
              <a:rPr lang="en-US" altLang="zh-TW" sz="2800" b="1" dirty="0">
                <a:solidFill>
                  <a:srgbClr val="FF0000"/>
                </a:solidFill>
              </a:rPr>
              <a:t>(x</a:t>
            </a:r>
            <a:r>
              <a:rPr lang="en-US" altLang="zh-TW" sz="2800" b="1" baseline="-25000" dirty="0">
                <a:solidFill>
                  <a:srgbClr val="FF0000"/>
                </a:solidFill>
              </a:rPr>
              <a:t>1</a:t>
            </a:r>
            <a:r>
              <a:rPr lang="en-US" altLang="zh-TW" sz="2800" b="1" dirty="0">
                <a:solidFill>
                  <a:srgbClr val="FF0000"/>
                </a:solidFill>
              </a:rPr>
              <a:t>,x</a:t>
            </a:r>
            <a:r>
              <a:rPr lang="en-US" altLang="zh-TW" sz="2800" b="1" baseline="-25000" dirty="0">
                <a:solidFill>
                  <a:srgbClr val="FF0000"/>
                </a:solidFill>
              </a:rPr>
              <a:t>2</a:t>
            </a:r>
            <a:r>
              <a:rPr lang="en-US" altLang="zh-TW" sz="2800" b="1" dirty="0">
                <a:solidFill>
                  <a:srgbClr val="FF0000"/>
                </a:solidFill>
              </a:rPr>
              <a:t>,…,</a:t>
            </a:r>
            <a:r>
              <a:rPr lang="en-US" altLang="zh-TW" sz="2800" b="1" dirty="0" err="1">
                <a:solidFill>
                  <a:srgbClr val="FF0000"/>
                </a:solidFill>
              </a:rPr>
              <a:t>x</a:t>
            </a:r>
            <a:r>
              <a:rPr lang="en-US" altLang="zh-TW" sz="2800" b="1" baseline="-25000" dirty="0" err="1">
                <a:solidFill>
                  <a:srgbClr val="FF0000"/>
                </a:solidFill>
              </a:rPr>
              <a:t>T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</a:p>
          <a:p>
            <a:endParaRPr lang="en-US" altLang="zh-TW" sz="2800" b="1" dirty="0">
              <a:solidFill>
                <a:schemeClr val="tx1"/>
              </a:solidFill>
            </a:endParaRPr>
          </a:p>
          <a:p>
            <a:r>
              <a:rPr lang="en-US" altLang="zh-TW" sz="2800" b="1" dirty="0" err="1">
                <a:solidFill>
                  <a:srgbClr val="00B050"/>
                </a:solidFill>
              </a:rPr>
              <a:t>Enbedding</a:t>
            </a:r>
            <a:r>
              <a:rPr lang="en-US" altLang="zh-TW" sz="2800" b="1" dirty="0">
                <a:solidFill>
                  <a:schemeClr val="tx1"/>
                </a:solidFill>
              </a:rPr>
              <a:t>: </a:t>
            </a:r>
            <a:r>
              <a:rPr lang="en-US" altLang="zh-TW" sz="2800" b="1" dirty="0">
                <a:solidFill>
                  <a:srgbClr val="FF0000"/>
                </a:solidFill>
              </a:rPr>
              <a:t>(E</a:t>
            </a:r>
            <a:r>
              <a:rPr lang="en-US" altLang="zh-TW" sz="2800" b="1" baseline="-25000" dirty="0">
                <a:solidFill>
                  <a:srgbClr val="FF0000"/>
                </a:solidFill>
              </a:rPr>
              <a:t>x1</a:t>
            </a:r>
            <a:r>
              <a:rPr lang="en-US" altLang="zh-TW" sz="2800" b="1" dirty="0">
                <a:solidFill>
                  <a:srgbClr val="FF0000"/>
                </a:solidFill>
              </a:rPr>
              <a:t>,E</a:t>
            </a:r>
            <a:r>
              <a:rPr lang="en-US" altLang="zh-TW" sz="2800" b="1" baseline="-25000" dirty="0">
                <a:solidFill>
                  <a:srgbClr val="FF0000"/>
                </a:solidFill>
              </a:rPr>
              <a:t>x2</a:t>
            </a:r>
            <a:r>
              <a:rPr lang="en-US" altLang="zh-TW" sz="2800" b="1" dirty="0">
                <a:solidFill>
                  <a:srgbClr val="FF0000"/>
                </a:solidFill>
              </a:rPr>
              <a:t>,…,</a:t>
            </a:r>
            <a:r>
              <a:rPr lang="en-US" altLang="zh-TW" sz="2800" b="1" dirty="0" err="1">
                <a:solidFill>
                  <a:srgbClr val="FF0000"/>
                </a:solidFill>
              </a:rPr>
              <a:t>E</a:t>
            </a:r>
            <a:r>
              <a:rPr lang="en-US" altLang="zh-TW" sz="2800" b="1" baseline="-25000" dirty="0" err="1">
                <a:solidFill>
                  <a:srgbClr val="FF0000"/>
                </a:solidFill>
              </a:rPr>
              <a:t>xT</a:t>
            </a:r>
            <a:r>
              <a:rPr lang="en-US" altLang="zh-TW" sz="2800" b="1" dirty="0">
                <a:solidFill>
                  <a:srgbClr val="FF0000"/>
                </a:solidFill>
              </a:rPr>
              <a:t>) </a:t>
            </a:r>
            <a:r>
              <a:rPr lang="en-US" altLang="zh-TW" sz="2800" b="1" dirty="0">
                <a:solidFill>
                  <a:schemeClr val="tx1"/>
                </a:solidFill>
              </a:rPr>
              <a:t>where E</a:t>
            </a:r>
            <a:r>
              <a:rPr lang="en-US" altLang="zh-TW" sz="2800" b="1" baseline="-25000" dirty="0">
                <a:solidFill>
                  <a:schemeClr val="tx1"/>
                </a:solidFill>
              </a:rPr>
              <a:t>xt</a:t>
            </a:r>
            <a:r>
              <a:rPr lang="en-US" altLang="zh-TW" sz="2800" b="1" dirty="0">
                <a:solidFill>
                  <a:schemeClr val="tx1"/>
                </a:solidFill>
              </a:rPr>
              <a:t> is the word vector of </a:t>
            </a:r>
            <a:r>
              <a:rPr lang="en-US" altLang="zh-TW" sz="2800" b="1" dirty="0" err="1">
                <a:solidFill>
                  <a:schemeClr val="tx1"/>
                </a:solidFill>
              </a:rPr>
              <a:t>x</a:t>
            </a:r>
            <a:r>
              <a:rPr lang="en-US" altLang="zh-TW" sz="2800" b="1" baseline="-25000" dirty="0" err="1">
                <a:solidFill>
                  <a:schemeClr val="tx1"/>
                </a:solidFill>
              </a:rPr>
              <a:t>t</a:t>
            </a:r>
            <a:endParaRPr lang="en-US" altLang="zh-TW" sz="2800" b="1" baseline="-25000" dirty="0">
              <a:solidFill>
                <a:schemeClr val="tx1"/>
              </a:solidFill>
            </a:endParaRPr>
          </a:p>
          <a:p>
            <a:endParaRPr lang="en-US" altLang="zh-TW" sz="2800" b="1" baseline="-25000" dirty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rgbClr val="00B050"/>
                </a:solidFill>
              </a:rPr>
              <a:t>Bi-directional GRU</a:t>
            </a:r>
            <a:r>
              <a:rPr lang="en-US" altLang="zh-TW" sz="2800" b="1" dirty="0">
                <a:solidFill>
                  <a:schemeClr val="tx1"/>
                </a:solidFill>
              </a:rPr>
              <a:t>: hidden states H=</a:t>
            </a:r>
            <a:r>
              <a:rPr lang="en-US" altLang="zh-TW" sz="2800" b="1" dirty="0">
                <a:solidFill>
                  <a:srgbClr val="FF0000"/>
                </a:solidFill>
              </a:rPr>
              <a:t>(h</a:t>
            </a:r>
            <a:r>
              <a:rPr lang="en-US" altLang="zh-TW" sz="2800" b="1" baseline="-25000" dirty="0">
                <a:solidFill>
                  <a:srgbClr val="FF0000"/>
                </a:solidFill>
              </a:rPr>
              <a:t>1</a:t>
            </a:r>
            <a:r>
              <a:rPr lang="en-US" altLang="zh-TW" sz="2800" b="1" dirty="0">
                <a:solidFill>
                  <a:srgbClr val="FF0000"/>
                </a:solidFill>
              </a:rPr>
              <a:t>,h</a:t>
            </a:r>
            <a:r>
              <a:rPr lang="en-US" altLang="zh-TW" sz="2800" b="1" baseline="-25000" dirty="0">
                <a:solidFill>
                  <a:srgbClr val="FF0000"/>
                </a:solidFill>
              </a:rPr>
              <a:t>2</a:t>
            </a:r>
            <a:r>
              <a:rPr lang="en-US" altLang="zh-TW" sz="2800" b="1" dirty="0">
                <a:solidFill>
                  <a:srgbClr val="FF0000"/>
                </a:solidFill>
              </a:rPr>
              <a:t>,…,</a:t>
            </a:r>
            <a:r>
              <a:rPr lang="en-US" altLang="zh-TW" sz="2800" b="1" dirty="0" err="1">
                <a:solidFill>
                  <a:srgbClr val="FF0000"/>
                </a:solidFill>
              </a:rPr>
              <a:t>h</a:t>
            </a:r>
            <a:r>
              <a:rPr lang="en-US" altLang="zh-TW" sz="2800" b="1" baseline="-25000" dirty="0" err="1">
                <a:solidFill>
                  <a:srgbClr val="FF0000"/>
                </a:solidFill>
              </a:rPr>
              <a:t>M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</a:p>
          <a:p>
            <a:endParaRPr lang="en-US" altLang="zh-TW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B050"/>
                </a:solidFill>
              </a:rPr>
              <a:t> </a:t>
            </a:r>
            <a:endParaRPr lang="en-US" altLang="zh-TW" sz="2800" b="1" dirty="0">
              <a:solidFill>
                <a:schemeClr val="tx1"/>
              </a:solidFill>
            </a:endParaRPr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2DA77686-D848-4B27-B5EB-D13A0C0B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Review Encoder</a:t>
            </a:r>
            <a:endParaRPr lang="zh-TW" altLang="en-US" sz="4400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7863F0E5-4C68-4FFD-96BE-55122702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 </a:t>
            </a:r>
            <a:r>
              <a:rPr lang="en-US" altLang="zh-TW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for aspect k</a:t>
            </a:r>
            <a:endParaRPr lang="zh-TW" altLang="en-US" sz="4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62AD8ED5-61D4-4620-9D85-CEFCA58F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82C75-CA2E-49C2-9FD4-CF4B51906EA3}" type="slidenum">
              <a:rPr lang="zh-TW" altLang="en-US" sz="2400" smtClean="0"/>
              <a:t>10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545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B748694-8E7A-49B1-8DBB-5FBE03125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51" b="7650"/>
          <a:stretch/>
        </p:blipFill>
        <p:spPr>
          <a:xfrm>
            <a:off x="6770449" y="1"/>
            <a:ext cx="5421551" cy="353833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A968C8A-2D57-468E-B358-432156B00213}"/>
              </a:ext>
            </a:extLst>
          </p:cNvPr>
          <p:cNvSpPr/>
          <p:nvPr/>
        </p:nvSpPr>
        <p:spPr>
          <a:xfrm>
            <a:off x="10088217" y="149087"/>
            <a:ext cx="1741418" cy="36823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2DA77686-D848-4B27-B5EB-D13A0C0B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Multi-Aspect Self-Attention</a:t>
            </a:r>
            <a:endParaRPr lang="zh-TW" altLang="en-US" sz="4400" b="1" dirty="0"/>
          </a:p>
        </p:txBody>
      </p:sp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62AD8ED5-61D4-4620-9D85-CEFCA58F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82C75-CA2E-49C2-9FD4-CF4B51906EA3}" type="slidenum">
              <a:rPr lang="zh-TW" altLang="en-US" sz="2400" smtClean="0"/>
              <a:t>11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E35C50-35E2-4115-B3FA-B4B2831743A6}"/>
              </a:ext>
            </a:extLst>
          </p:cNvPr>
          <p:cNvSpPr/>
          <p:nvPr/>
        </p:nvSpPr>
        <p:spPr>
          <a:xfrm>
            <a:off x="6987209" y="365125"/>
            <a:ext cx="1623391" cy="1187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959555-220E-4202-ADF8-6BE494DA5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693377"/>
            <a:ext cx="7666667" cy="980952"/>
          </a:xfrm>
          <a:prstGeom prst="rect">
            <a:avLst/>
          </a:prstGeom>
        </p:spPr>
      </p:pic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C9E2F279-5554-43B2-BCE6-2207C6A1F1F4}"/>
              </a:ext>
            </a:extLst>
          </p:cNvPr>
          <p:cNvSpPr txBox="1">
            <a:spLocks/>
          </p:cNvSpPr>
          <p:nvPr/>
        </p:nvSpPr>
        <p:spPr>
          <a:xfrm>
            <a:off x="1097280" y="2654710"/>
            <a:ext cx="9477956" cy="10996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>
                <a:solidFill>
                  <a:schemeClr val="tx1"/>
                </a:solidFill>
              </a:rPr>
              <a:t>Determine </a:t>
            </a:r>
            <a:r>
              <a:rPr lang="en-US" altLang="zh-TW" sz="2400" b="1" dirty="0"/>
              <a:t>attention weights </a:t>
            </a:r>
            <a:r>
              <a:rPr lang="el-GR" altLang="zh-TW" sz="2400" b="1" dirty="0">
                <a:solidFill>
                  <a:srgbClr val="FF0000"/>
                </a:solidFill>
              </a:rPr>
              <a:t>α</a:t>
            </a:r>
            <a:r>
              <a:rPr lang="en-US" altLang="zh-TW" sz="2400" b="1" baseline="30000" dirty="0" err="1">
                <a:solidFill>
                  <a:srgbClr val="FF0000"/>
                </a:solidFill>
              </a:rPr>
              <a:t>k</a:t>
            </a:r>
            <a:r>
              <a:rPr lang="en-US" altLang="zh-TW" sz="2400" b="1" baseline="-25000" dirty="0" err="1">
                <a:solidFill>
                  <a:srgbClr val="FF0000"/>
                </a:solidFill>
              </a:rPr>
              <a:t>t</a:t>
            </a:r>
            <a:r>
              <a:rPr lang="en-US" altLang="zh-TW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sz="2400" b="1" dirty="0"/>
              <a:t>of </a:t>
            </a:r>
            <a:r>
              <a:rPr lang="en-US" altLang="zh-TW" sz="2400" b="1" dirty="0">
                <a:solidFill>
                  <a:schemeClr val="tx1"/>
                </a:solidFill>
              </a:rPr>
              <a:t>each token </a:t>
            </a:r>
            <a:r>
              <a:rPr lang="en-US" altLang="zh-TW" sz="2400" b="1" dirty="0"/>
              <a:t>in the review</a:t>
            </a:r>
            <a:r>
              <a:rPr lang="en-US" altLang="zh-TW" sz="24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B050"/>
                </a:solidFill>
              </a:rPr>
              <a:t> </a:t>
            </a:r>
            <a:endParaRPr lang="en-US" altLang="zh-TW" sz="2800" b="1" dirty="0">
              <a:solidFill>
                <a:schemeClr val="tx1"/>
              </a:solidFill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65689D02-DFFD-42C5-ABA6-31557BC2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 </a:t>
            </a:r>
            <a:r>
              <a:rPr lang="en-US" altLang="zh-TW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for aspect k</a:t>
            </a:r>
            <a:endParaRPr lang="zh-TW" altLang="en-US" sz="4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41C2BF-D463-47CB-938C-E30329281E70}"/>
              </a:ext>
            </a:extLst>
          </p:cNvPr>
          <p:cNvSpPr/>
          <p:nvPr/>
        </p:nvSpPr>
        <p:spPr>
          <a:xfrm>
            <a:off x="4353339" y="3955774"/>
            <a:ext cx="367748" cy="3677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內容版面配置區 6">
            <a:extLst>
              <a:ext uri="{FF2B5EF4-FFF2-40B4-BE49-F238E27FC236}">
                <a16:creationId xmlns:a16="http://schemas.microsoft.com/office/drawing/2014/main" id="{825209C2-C067-433B-B5E2-C22990CFB38B}"/>
              </a:ext>
            </a:extLst>
          </p:cNvPr>
          <p:cNvSpPr txBox="1">
            <a:spLocks/>
          </p:cNvSpPr>
          <p:nvPr/>
        </p:nvSpPr>
        <p:spPr>
          <a:xfrm>
            <a:off x="1097280" y="4796395"/>
            <a:ext cx="9477956" cy="80969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>
                <a:solidFill>
                  <a:srgbClr val="FFC000"/>
                </a:solidFill>
              </a:rPr>
              <a:t>Representation of the review </a:t>
            </a:r>
            <a:r>
              <a:rPr lang="en-US" altLang="zh-TW" sz="2400" b="1" dirty="0">
                <a:solidFill>
                  <a:schemeClr val="tx1"/>
                </a:solidFill>
              </a:rPr>
              <a:t>: sum of all hidden states</a:t>
            </a:r>
            <a:r>
              <a:rPr lang="zh-TW" altLang="en-US" sz="2400" b="1" dirty="0">
                <a:solidFill>
                  <a:schemeClr val="tx1"/>
                </a:solidFill>
              </a:rPr>
              <a:t> 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1353503-B303-4BC9-A3F5-4C0DFDD5C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211" y="5357960"/>
            <a:ext cx="2276190" cy="1180952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03C55D24-9AAC-44F8-943F-8F3FB3EF541C}"/>
              </a:ext>
            </a:extLst>
          </p:cNvPr>
          <p:cNvSpPr/>
          <p:nvPr/>
        </p:nvSpPr>
        <p:spPr>
          <a:xfrm>
            <a:off x="1305210" y="5486400"/>
            <a:ext cx="523589" cy="6812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1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B748694-8E7A-49B1-8DBB-5FBE03125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51" b="7650"/>
          <a:stretch/>
        </p:blipFill>
        <p:spPr>
          <a:xfrm>
            <a:off x="6770449" y="1"/>
            <a:ext cx="5421551" cy="353833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C0E06EB-DBE8-41DA-9A7E-907AE53A0138}"/>
              </a:ext>
            </a:extLst>
          </p:cNvPr>
          <p:cNvSpPr/>
          <p:nvPr/>
        </p:nvSpPr>
        <p:spPr>
          <a:xfrm>
            <a:off x="6562641" y="205063"/>
            <a:ext cx="3525576" cy="33332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AA30B5A5-1310-4B0A-8CD8-2F0FE3AE7D88}"/>
              </a:ext>
            </a:extLst>
          </p:cNvPr>
          <p:cNvSpPr txBox="1">
            <a:spLocks/>
          </p:cNvSpPr>
          <p:nvPr/>
        </p:nvSpPr>
        <p:spPr>
          <a:xfrm>
            <a:off x="1097280" y="2654710"/>
            <a:ext cx="9477956" cy="17483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>
                <a:solidFill>
                  <a:schemeClr val="tx1"/>
                </a:solidFill>
              </a:rPr>
              <a:t>Given </a:t>
            </a:r>
            <a:r>
              <a:rPr lang="en-US" altLang="zh-TW" sz="2400" b="1" dirty="0">
                <a:solidFill>
                  <a:srgbClr val="00B050"/>
                </a:solidFill>
              </a:rPr>
              <a:t>a list of aspect-keywords </a:t>
            </a:r>
            <a:r>
              <a:rPr lang="en-US" altLang="zh-TW" sz="2400" b="1" dirty="0">
                <a:solidFill>
                  <a:schemeClr val="tx1"/>
                </a:solidFill>
              </a:rPr>
              <a:t>for aspect k:</a:t>
            </a:r>
          </a:p>
          <a:p>
            <a:r>
              <a:rPr lang="en-US" altLang="zh-TW" sz="2400" b="1" dirty="0">
                <a:solidFill>
                  <a:srgbClr val="FF0000"/>
                </a:solidFill>
              </a:rPr>
              <a:t>(g</a:t>
            </a:r>
            <a:r>
              <a:rPr lang="en-US" altLang="zh-TW" sz="2400" b="1" baseline="30000" dirty="0">
                <a:solidFill>
                  <a:srgbClr val="FF0000"/>
                </a:solidFill>
              </a:rPr>
              <a:t>k</a:t>
            </a:r>
            <a:r>
              <a:rPr lang="en-US" altLang="zh-TW" sz="2400" b="1" baseline="-25000" dirty="0">
                <a:solidFill>
                  <a:srgbClr val="FF0000"/>
                </a:solidFill>
              </a:rPr>
              <a:t>1</a:t>
            </a:r>
            <a:r>
              <a:rPr lang="en-US" altLang="zh-TW" sz="2400" b="1" dirty="0">
                <a:solidFill>
                  <a:srgbClr val="FF0000"/>
                </a:solidFill>
              </a:rPr>
              <a:t>, g</a:t>
            </a:r>
            <a:r>
              <a:rPr lang="en-US" altLang="zh-TW" sz="2400" b="1" baseline="30000" dirty="0">
                <a:solidFill>
                  <a:srgbClr val="FF0000"/>
                </a:solidFill>
              </a:rPr>
              <a:t>k</a:t>
            </a:r>
            <a:r>
              <a:rPr lang="en-US" altLang="zh-TW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zh-TW" sz="2400" b="1" dirty="0">
                <a:solidFill>
                  <a:srgbClr val="FF0000"/>
                </a:solidFill>
              </a:rPr>
              <a:t>, ..., </a:t>
            </a:r>
            <a:r>
              <a:rPr lang="en-US" altLang="zh-TW" sz="2400" b="1" dirty="0" err="1">
                <a:solidFill>
                  <a:srgbClr val="FF0000"/>
                </a:solidFill>
              </a:rPr>
              <a:t>g</a:t>
            </a:r>
            <a:r>
              <a:rPr lang="en-US" altLang="zh-TW" sz="2400" b="1" baseline="30000" dirty="0" err="1">
                <a:solidFill>
                  <a:srgbClr val="FF0000"/>
                </a:solidFill>
              </a:rPr>
              <a:t>k</a:t>
            </a:r>
            <a:r>
              <a:rPr lang="en-US" altLang="zh-TW" sz="2400" b="1" baseline="-25000" dirty="0" err="1">
                <a:solidFill>
                  <a:srgbClr val="FF0000"/>
                </a:solidFill>
              </a:rPr>
              <a:t>M</a:t>
            </a:r>
            <a:r>
              <a:rPr lang="en-US" altLang="zh-TW" sz="24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400" b="1" dirty="0">
                <a:solidFill>
                  <a:schemeClr val="tx1"/>
                </a:solidFill>
              </a:rPr>
              <a:t>And</a:t>
            </a:r>
            <a:r>
              <a:rPr lang="en-US" altLang="zh-TW" sz="2400" b="1" dirty="0">
                <a:solidFill>
                  <a:srgbClr val="00B050"/>
                </a:solidFill>
              </a:rPr>
              <a:t> </a:t>
            </a:r>
            <a:r>
              <a:rPr lang="en-US" altLang="zh-TW" sz="2400" b="1" dirty="0" err="1">
                <a:solidFill>
                  <a:srgbClr val="00B050"/>
                </a:solidFill>
              </a:rPr>
              <a:t>enbedding</a:t>
            </a:r>
            <a:r>
              <a:rPr lang="zh-TW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</a:rPr>
              <a:t>as: </a:t>
            </a:r>
            <a:r>
              <a:rPr lang="en-US" altLang="zh-TW" sz="2400" b="1" dirty="0">
                <a:solidFill>
                  <a:srgbClr val="FF0000"/>
                </a:solidFill>
              </a:rPr>
              <a:t>(Eg</a:t>
            </a:r>
            <a:r>
              <a:rPr lang="en-US" altLang="zh-TW" sz="2400" b="1" baseline="30000" dirty="0">
                <a:solidFill>
                  <a:srgbClr val="FF0000"/>
                </a:solidFill>
              </a:rPr>
              <a:t>k</a:t>
            </a:r>
            <a:r>
              <a:rPr lang="en-US" altLang="zh-TW" sz="2400" b="1" baseline="-25000" dirty="0">
                <a:solidFill>
                  <a:srgbClr val="FF0000"/>
                </a:solidFill>
              </a:rPr>
              <a:t>1</a:t>
            </a:r>
            <a:r>
              <a:rPr lang="en-US" altLang="zh-TW" sz="2400" b="1" dirty="0">
                <a:solidFill>
                  <a:srgbClr val="FF0000"/>
                </a:solidFill>
              </a:rPr>
              <a:t>, Eg</a:t>
            </a:r>
            <a:r>
              <a:rPr lang="en-US" altLang="zh-TW" sz="2400" b="1" baseline="30000" dirty="0">
                <a:solidFill>
                  <a:srgbClr val="FF0000"/>
                </a:solidFill>
              </a:rPr>
              <a:t>k</a:t>
            </a:r>
            <a:r>
              <a:rPr lang="en-US" altLang="zh-TW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zh-TW" sz="2400" b="1" dirty="0">
                <a:solidFill>
                  <a:srgbClr val="FF0000"/>
                </a:solidFill>
              </a:rPr>
              <a:t>, …, </a:t>
            </a:r>
            <a:r>
              <a:rPr lang="en-US" altLang="zh-TW" sz="2400" b="1" dirty="0" err="1">
                <a:solidFill>
                  <a:srgbClr val="FF0000"/>
                </a:solidFill>
              </a:rPr>
              <a:t>Eg</a:t>
            </a:r>
            <a:r>
              <a:rPr lang="en-US" altLang="zh-TW" sz="2400" b="1" baseline="30000" dirty="0" err="1">
                <a:solidFill>
                  <a:srgbClr val="FF0000"/>
                </a:solidFill>
              </a:rPr>
              <a:t>k</a:t>
            </a:r>
            <a:r>
              <a:rPr lang="en-US" altLang="zh-TW" sz="2400" b="1" baseline="-25000" dirty="0" err="1">
                <a:solidFill>
                  <a:srgbClr val="FF0000"/>
                </a:solidFill>
              </a:rPr>
              <a:t>M</a:t>
            </a:r>
            <a:r>
              <a:rPr lang="en-US" altLang="zh-TW" sz="2400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altLang="zh-TW" sz="2400" b="1" dirty="0">
              <a:solidFill>
                <a:srgbClr val="FF0000"/>
              </a:solidFill>
            </a:endParaRPr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2DA77686-D848-4B27-B5EB-D13A0C0B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Aspect-Keywords Guided-Attention</a:t>
            </a:r>
            <a:endParaRPr lang="zh-TW" altLang="en-US" sz="4400" b="1" dirty="0"/>
          </a:p>
        </p:txBody>
      </p:sp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62AD8ED5-61D4-4620-9D85-CEFCA58F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82C75-CA2E-49C2-9FD4-CF4B51906EA3}" type="slidenum">
              <a:rPr lang="zh-TW" altLang="en-US" sz="2400" smtClean="0"/>
              <a:t>12</a:t>
            </a:fld>
            <a:endParaRPr lang="zh-TW" altLang="en-US" sz="24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6F194F0-8D8B-4C04-B7C5-F9FD1CAF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 </a:t>
            </a:r>
            <a:r>
              <a:rPr lang="en-US" altLang="zh-TW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for aspect k</a:t>
            </a:r>
            <a:endParaRPr lang="zh-TW" altLang="en-US" sz="4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內容版面配置區 6">
            <a:extLst>
              <a:ext uri="{FF2B5EF4-FFF2-40B4-BE49-F238E27FC236}">
                <a16:creationId xmlns:a16="http://schemas.microsoft.com/office/drawing/2014/main" id="{E6B707C8-8047-4B0E-80B3-CA3E63886334}"/>
              </a:ext>
            </a:extLst>
          </p:cNvPr>
          <p:cNvSpPr txBox="1">
            <a:spLocks/>
          </p:cNvSpPr>
          <p:nvPr/>
        </p:nvSpPr>
        <p:spPr>
          <a:xfrm>
            <a:off x="1097280" y="4788767"/>
            <a:ext cx="9477956" cy="4232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b="1" dirty="0"/>
              <a:t> Each word vector is transformed into a hidden state with:</a:t>
            </a:r>
            <a:endParaRPr lang="en-US" altLang="zh-TW" sz="2400" b="1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4E2807D-AD56-4346-96EE-73AC87A1D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357649"/>
            <a:ext cx="8904762" cy="6666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34B2486-AD00-47DA-8A4D-89BF688AF9B3}"/>
              </a:ext>
            </a:extLst>
          </p:cNvPr>
          <p:cNvSpPr/>
          <p:nvPr/>
        </p:nvSpPr>
        <p:spPr>
          <a:xfrm>
            <a:off x="2415209" y="5357649"/>
            <a:ext cx="2156791" cy="666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5D4017D-8E13-410D-9C8A-B7883130770B}"/>
              </a:ext>
            </a:extLst>
          </p:cNvPr>
          <p:cNvSpPr/>
          <p:nvPr/>
        </p:nvSpPr>
        <p:spPr>
          <a:xfrm>
            <a:off x="7696201" y="5287617"/>
            <a:ext cx="2060711" cy="782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802BD97-AF65-499C-B06E-1CE87804F130}"/>
              </a:ext>
            </a:extLst>
          </p:cNvPr>
          <p:cNvSpPr txBox="1"/>
          <p:nvPr/>
        </p:nvSpPr>
        <p:spPr>
          <a:xfrm>
            <a:off x="8627162" y="6082750"/>
            <a:ext cx="1202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r</a:t>
            </a:r>
            <a:r>
              <a:rPr lang="en-US" altLang="zh-TW" sz="2000" b="1" baseline="-25000" dirty="0">
                <a:solidFill>
                  <a:srgbClr val="FF0000"/>
                </a:solidFill>
              </a:rPr>
              <a:t>t</a:t>
            </a:r>
            <a:endParaRPr lang="zh-TW" alt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654C16B-9260-4A89-A2B7-3C2461A72DCB}"/>
              </a:ext>
            </a:extLst>
          </p:cNvPr>
          <p:cNvSpPr txBox="1"/>
          <p:nvPr/>
        </p:nvSpPr>
        <p:spPr>
          <a:xfrm>
            <a:off x="3231875" y="6094348"/>
            <a:ext cx="1202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>
                <a:solidFill>
                  <a:srgbClr val="FF0000"/>
                </a:solidFill>
              </a:rPr>
              <a:t>Z</a:t>
            </a:r>
            <a:r>
              <a:rPr lang="en-US" altLang="zh-TW" sz="2000" b="1" baseline="-25000" dirty="0" err="1">
                <a:solidFill>
                  <a:srgbClr val="FF0000"/>
                </a:solidFill>
              </a:rPr>
              <a:t>t</a:t>
            </a:r>
            <a:endParaRPr lang="zh-TW" altLang="en-US" sz="20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14" grpId="0" animBg="1"/>
      <p:bldP spid="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B748694-8E7A-49B1-8DBB-5FBE03125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51" b="7650"/>
          <a:stretch/>
        </p:blipFill>
        <p:spPr>
          <a:xfrm>
            <a:off x="6770449" y="1"/>
            <a:ext cx="5421551" cy="353833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C0E06EB-DBE8-41DA-9A7E-907AE53A0138}"/>
              </a:ext>
            </a:extLst>
          </p:cNvPr>
          <p:cNvSpPr/>
          <p:nvPr/>
        </p:nvSpPr>
        <p:spPr>
          <a:xfrm>
            <a:off x="6562641" y="1836326"/>
            <a:ext cx="3525576" cy="17020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AA30B5A5-1310-4B0A-8CD8-2F0FE3AE7D88}"/>
              </a:ext>
            </a:extLst>
          </p:cNvPr>
          <p:cNvSpPr txBox="1">
            <a:spLocks/>
          </p:cNvSpPr>
          <p:nvPr/>
        </p:nvSpPr>
        <p:spPr>
          <a:xfrm>
            <a:off x="1097280" y="2654710"/>
            <a:ext cx="9477956" cy="12594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/>
              <a:t>Concatenating all hidden states into a single vector </a:t>
            </a:r>
          </a:p>
          <a:p>
            <a:r>
              <a:rPr lang="en-US" altLang="zh-TW" sz="2400" b="1" dirty="0" err="1"/>
              <a:t>v</a:t>
            </a:r>
            <a:r>
              <a:rPr lang="en-US" altLang="zh-TW" sz="2400" b="1" baseline="30000" dirty="0" err="1"/>
              <a:t>k</a:t>
            </a:r>
            <a:r>
              <a:rPr lang="en-US" altLang="zh-TW" sz="2400" b="1" dirty="0"/>
              <a:t>=</a:t>
            </a:r>
            <a:r>
              <a:rPr lang="en-US" altLang="zh-TW" sz="2400" b="1" dirty="0">
                <a:solidFill>
                  <a:srgbClr val="FF0000"/>
                </a:solidFill>
              </a:rPr>
              <a:t>[v</a:t>
            </a:r>
            <a:r>
              <a:rPr lang="en-US" altLang="zh-TW" sz="2400" b="1" baseline="30000" dirty="0">
                <a:solidFill>
                  <a:srgbClr val="FF0000"/>
                </a:solidFill>
              </a:rPr>
              <a:t>k</a:t>
            </a:r>
            <a:r>
              <a:rPr lang="en-US" altLang="zh-TW" sz="2400" b="1" baseline="-25000" dirty="0">
                <a:solidFill>
                  <a:srgbClr val="FF0000"/>
                </a:solidFill>
              </a:rPr>
              <a:t>1</a:t>
            </a:r>
            <a:r>
              <a:rPr lang="en-US" altLang="zh-TW" sz="2400" b="1" dirty="0">
                <a:solidFill>
                  <a:srgbClr val="FF0000"/>
                </a:solidFill>
              </a:rPr>
              <a:t> ,v</a:t>
            </a:r>
            <a:r>
              <a:rPr lang="en-US" altLang="zh-TW" sz="2400" b="1" baseline="30000" dirty="0">
                <a:solidFill>
                  <a:srgbClr val="FF0000"/>
                </a:solidFill>
              </a:rPr>
              <a:t>k</a:t>
            </a:r>
            <a:r>
              <a:rPr lang="en-US" altLang="zh-TW" sz="2400" b="1" baseline="-25000" dirty="0">
                <a:solidFill>
                  <a:srgbClr val="FF0000"/>
                </a:solidFill>
              </a:rPr>
              <a:t>2 </a:t>
            </a:r>
            <a:r>
              <a:rPr lang="en-US" altLang="zh-TW" sz="2400" b="1" dirty="0">
                <a:solidFill>
                  <a:srgbClr val="FF0000"/>
                </a:solidFill>
              </a:rPr>
              <a:t>, ...,</a:t>
            </a:r>
            <a:r>
              <a:rPr lang="en-US" altLang="zh-TW" sz="2400" b="1" dirty="0" err="1">
                <a:solidFill>
                  <a:srgbClr val="FF0000"/>
                </a:solidFill>
              </a:rPr>
              <a:t>v</a:t>
            </a:r>
            <a:r>
              <a:rPr lang="en-US" altLang="zh-TW" sz="2400" b="1" baseline="30000" dirty="0" err="1">
                <a:solidFill>
                  <a:srgbClr val="FF0000"/>
                </a:solidFill>
              </a:rPr>
              <a:t>k</a:t>
            </a:r>
            <a:r>
              <a:rPr lang="en-US" altLang="zh-TW" sz="2400" b="1" baseline="-25000" dirty="0" err="1">
                <a:solidFill>
                  <a:srgbClr val="FF0000"/>
                </a:solidFill>
              </a:rPr>
              <a:t>M</a:t>
            </a:r>
            <a:r>
              <a:rPr lang="en-US" altLang="zh-TW" sz="2400" b="1" dirty="0">
                <a:solidFill>
                  <a:srgbClr val="FF0000"/>
                </a:solidFill>
              </a:rPr>
              <a:t>]</a:t>
            </a:r>
          </a:p>
          <a:p>
            <a:endParaRPr lang="en-US" altLang="zh-TW" sz="2400" b="1" dirty="0">
              <a:solidFill>
                <a:srgbClr val="FF0000"/>
              </a:solidFill>
            </a:endParaRPr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2DA77686-D848-4B27-B5EB-D13A0C0B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Aspect-Keywords Guided-Attention</a:t>
            </a:r>
            <a:endParaRPr lang="zh-TW" altLang="en-US" sz="4400" b="1" dirty="0"/>
          </a:p>
        </p:txBody>
      </p:sp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62AD8ED5-61D4-4620-9D85-CEFCA58F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82C75-CA2E-49C2-9FD4-CF4B51906EA3}" type="slidenum">
              <a:rPr lang="zh-TW" altLang="en-US" sz="2400" smtClean="0"/>
              <a:t>13</a:t>
            </a:fld>
            <a:endParaRPr lang="zh-TW" altLang="en-US" sz="24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6F194F0-8D8B-4C04-B7C5-F9FD1CAF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 </a:t>
            </a:r>
            <a:r>
              <a:rPr lang="en-US" altLang="zh-TW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for aspect k</a:t>
            </a:r>
            <a:endParaRPr lang="zh-TW" altLang="en-US" sz="4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內容版面配置區 6">
            <a:extLst>
              <a:ext uri="{FF2B5EF4-FFF2-40B4-BE49-F238E27FC236}">
                <a16:creationId xmlns:a16="http://schemas.microsoft.com/office/drawing/2014/main" id="{E6B707C8-8047-4B0E-80B3-CA3E63886334}"/>
              </a:ext>
            </a:extLst>
          </p:cNvPr>
          <p:cNvSpPr txBox="1">
            <a:spLocks/>
          </p:cNvSpPr>
          <p:nvPr/>
        </p:nvSpPr>
        <p:spPr>
          <a:xfrm>
            <a:off x="1097280" y="3737017"/>
            <a:ext cx="9477956" cy="8089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/>
              <a:t>Calculate alignment scores between encoded vectors of </a:t>
            </a:r>
            <a:r>
              <a:rPr lang="en-US" altLang="zh-TW" sz="2400" b="1" dirty="0">
                <a:solidFill>
                  <a:srgbClr val="00B050"/>
                </a:solidFill>
              </a:rPr>
              <a:t>aspect-keywords</a:t>
            </a:r>
            <a:r>
              <a:rPr lang="en-US" altLang="zh-TW" sz="2400" b="1" dirty="0"/>
              <a:t> and </a:t>
            </a:r>
            <a:r>
              <a:rPr lang="en-US" altLang="zh-TW" sz="2400" b="1" dirty="0">
                <a:solidFill>
                  <a:srgbClr val="00B050"/>
                </a:solidFill>
              </a:rPr>
              <a:t>tokens in the review </a:t>
            </a:r>
            <a:r>
              <a:rPr lang="en-US" altLang="zh-TW" sz="2400" b="1" dirty="0"/>
              <a:t>as:</a:t>
            </a:r>
            <a:endParaRPr lang="en-US" altLang="zh-TW" sz="2400" b="1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6B4728-51A3-4487-84D9-5CC3AA4DCBB2}"/>
              </a:ext>
            </a:extLst>
          </p:cNvPr>
          <p:cNvSpPr/>
          <p:nvPr/>
        </p:nvSpPr>
        <p:spPr>
          <a:xfrm>
            <a:off x="8610600" y="434164"/>
            <a:ext cx="3147391" cy="1345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C0AA0C1-0AA9-4A34-819B-E0E822C58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468973"/>
            <a:ext cx="4904762" cy="752381"/>
          </a:xfrm>
          <a:prstGeom prst="rect">
            <a:avLst/>
          </a:prstGeom>
        </p:spPr>
      </p:pic>
      <p:sp>
        <p:nvSpPr>
          <p:cNvPr id="17" name="內容版面配置區 6">
            <a:extLst>
              <a:ext uri="{FF2B5EF4-FFF2-40B4-BE49-F238E27FC236}">
                <a16:creationId xmlns:a16="http://schemas.microsoft.com/office/drawing/2014/main" id="{0EFDDA61-B3FE-4E20-8125-946BB2F35678}"/>
              </a:ext>
            </a:extLst>
          </p:cNvPr>
          <p:cNvSpPr txBox="1">
            <a:spLocks/>
          </p:cNvSpPr>
          <p:nvPr/>
        </p:nvSpPr>
        <p:spPr>
          <a:xfrm>
            <a:off x="1097280" y="5205056"/>
            <a:ext cx="9477956" cy="4232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/>
              <a:t> The guided-attention weights and </a:t>
            </a:r>
            <a:r>
              <a:rPr lang="en-US" altLang="zh-TW" sz="2400" b="1" dirty="0">
                <a:solidFill>
                  <a:schemeClr val="accent2"/>
                </a:solidFill>
              </a:rPr>
              <a:t>vector representation of the review</a:t>
            </a:r>
            <a:r>
              <a:rPr lang="en-US" altLang="zh-TW" sz="2400" b="1" dirty="0"/>
              <a:t>:</a:t>
            </a:r>
            <a:endParaRPr lang="en-US" altLang="zh-TW" sz="2400" b="1" dirty="0">
              <a:solidFill>
                <a:srgbClr val="FF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8732A67-A873-42E5-84C6-50EF6E3A54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28"/>
          <a:stretch/>
        </p:blipFill>
        <p:spPr>
          <a:xfrm>
            <a:off x="1097280" y="5701742"/>
            <a:ext cx="4538207" cy="971269"/>
          </a:xfrm>
          <a:prstGeom prst="rect">
            <a:avLst/>
          </a:prstGeom>
        </p:spPr>
      </p:pic>
      <p:sp>
        <p:nvSpPr>
          <p:cNvPr id="19" name="橢圓 18">
            <a:extLst>
              <a:ext uri="{FF2B5EF4-FFF2-40B4-BE49-F238E27FC236}">
                <a16:creationId xmlns:a16="http://schemas.microsoft.com/office/drawing/2014/main" id="{FCD6FB47-93B9-41A6-8708-0DD75E435F39}"/>
              </a:ext>
            </a:extLst>
          </p:cNvPr>
          <p:cNvSpPr/>
          <p:nvPr/>
        </p:nvSpPr>
        <p:spPr>
          <a:xfrm>
            <a:off x="3549661" y="5776130"/>
            <a:ext cx="523589" cy="68125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1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B748694-8E7A-49B1-8DBB-5FBE03125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" r="54468" b="7650"/>
          <a:stretch/>
        </p:blipFill>
        <p:spPr>
          <a:xfrm>
            <a:off x="7838662" y="0"/>
            <a:ext cx="4353338" cy="3538330"/>
          </a:xfrm>
          <a:prstGeom prst="rect">
            <a:avLst/>
          </a:prstGeom>
        </p:spPr>
      </p:pic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AA30B5A5-1310-4B0A-8CD8-2F0FE3AE7D88}"/>
              </a:ext>
            </a:extLst>
          </p:cNvPr>
          <p:cNvSpPr txBox="1">
            <a:spLocks/>
          </p:cNvSpPr>
          <p:nvPr/>
        </p:nvSpPr>
        <p:spPr>
          <a:xfrm>
            <a:off x="1097280" y="3148009"/>
            <a:ext cx="9477956" cy="13606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/>
              <a:t>We embed one hot representations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of </a:t>
            </a:r>
            <a:r>
              <a:rPr lang="en-US" altLang="zh-TW" sz="2400" b="1" dirty="0">
                <a:solidFill>
                  <a:srgbClr val="00B050"/>
                </a:solidFill>
              </a:rPr>
              <a:t>features of doctors </a:t>
            </a:r>
          </a:p>
          <a:p>
            <a:r>
              <a:rPr lang="en-US" altLang="zh-TW" sz="2400" b="1" dirty="0"/>
              <a:t>into a continuous vector space for each</a:t>
            </a:r>
            <a:r>
              <a:rPr lang="zh-TW" altLang="en-US" sz="2400" b="1" dirty="0"/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aspect k</a:t>
            </a:r>
            <a:r>
              <a:rPr lang="en-US" altLang="zh-TW" sz="2400" b="1" dirty="0"/>
              <a:t> as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B050"/>
                </a:solidFill>
              </a:rPr>
              <a:t> </a:t>
            </a:r>
            <a:endParaRPr lang="en-US" altLang="zh-TW" sz="2800" b="1" dirty="0">
              <a:solidFill>
                <a:schemeClr val="tx1"/>
              </a:solidFill>
            </a:endParaRPr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2DA77686-D848-4B27-B5EB-D13A0C0B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Aspect-Specific Feature Encoder</a:t>
            </a:r>
            <a:endParaRPr lang="zh-TW" altLang="en-US" sz="4800" b="1" dirty="0"/>
          </a:p>
        </p:txBody>
      </p:sp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62AD8ED5-61D4-4620-9D85-CEFCA58F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82C75-CA2E-49C2-9FD4-CF4B51906EA3}" type="slidenum">
              <a:rPr lang="zh-TW" altLang="en-US" sz="2400" smtClean="0"/>
              <a:t>14</a:t>
            </a:fld>
            <a:endParaRPr lang="zh-TW" altLang="en-US" sz="24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9A9D31E8-C786-4910-9448-4F80068A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 </a:t>
            </a:r>
            <a:r>
              <a:rPr lang="en-US" altLang="zh-TW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for aspect k</a:t>
            </a:r>
            <a:endParaRPr lang="zh-TW" altLang="en-US" sz="4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FA1D04C-E327-463B-9FCB-8534FFC59F6D}"/>
              </a:ext>
            </a:extLst>
          </p:cNvPr>
          <p:cNvSpPr/>
          <p:nvPr/>
        </p:nvSpPr>
        <p:spPr>
          <a:xfrm>
            <a:off x="10800522" y="2055813"/>
            <a:ext cx="520147" cy="464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90C5542-B61A-45D3-8CF4-F06563125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325304"/>
            <a:ext cx="2942857" cy="809524"/>
          </a:xfrm>
          <a:prstGeom prst="rect">
            <a:avLst/>
          </a:prstGeom>
        </p:spPr>
      </p:pic>
      <p:sp>
        <p:nvSpPr>
          <p:cNvPr id="14" name="橢圓 13">
            <a:extLst>
              <a:ext uri="{FF2B5EF4-FFF2-40B4-BE49-F238E27FC236}">
                <a16:creationId xmlns:a16="http://schemas.microsoft.com/office/drawing/2014/main" id="{6F7B6A56-D768-4989-8A34-400504D0AB98}"/>
              </a:ext>
            </a:extLst>
          </p:cNvPr>
          <p:cNvSpPr/>
          <p:nvPr/>
        </p:nvSpPr>
        <p:spPr>
          <a:xfrm>
            <a:off x="1354969" y="4389438"/>
            <a:ext cx="523589" cy="68125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C1911E3-D8F1-449C-BBC2-9CD532ACCA93}"/>
              </a:ext>
            </a:extLst>
          </p:cNvPr>
          <p:cNvSpPr/>
          <p:nvPr/>
        </p:nvSpPr>
        <p:spPr>
          <a:xfrm>
            <a:off x="7838662" y="516835"/>
            <a:ext cx="2961860" cy="26556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內容版面配置區 6">
            <a:extLst>
              <a:ext uri="{FF2B5EF4-FFF2-40B4-BE49-F238E27FC236}">
                <a16:creationId xmlns:a16="http://schemas.microsoft.com/office/drawing/2014/main" id="{EA30CC15-BCD4-46F6-A5BB-E817E08D2479}"/>
              </a:ext>
            </a:extLst>
          </p:cNvPr>
          <p:cNvSpPr txBox="1">
            <a:spLocks/>
          </p:cNvSpPr>
          <p:nvPr/>
        </p:nvSpPr>
        <p:spPr>
          <a:xfrm>
            <a:off x="1097280" y="5385972"/>
            <a:ext cx="10256520" cy="47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b="1" dirty="0">
                <a:solidFill>
                  <a:srgbClr val="00B050"/>
                </a:solidFill>
              </a:rPr>
              <a:t>Feature of doctors </a:t>
            </a:r>
            <a:r>
              <a:rPr lang="en-US" altLang="zh-TW" sz="2400" b="1" dirty="0"/>
              <a:t>: </a:t>
            </a:r>
            <a:r>
              <a:rPr lang="en-US" altLang="zh-TW" sz="2400" b="1" dirty="0">
                <a:solidFill>
                  <a:srgbClr val="0070C0"/>
                </a:solidFill>
              </a:rPr>
              <a:t>specialties</a:t>
            </a:r>
            <a:r>
              <a:rPr lang="en-US" altLang="zh-TW" sz="2400" b="1" dirty="0"/>
              <a:t>, </a:t>
            </a:r>
            <a:r>
              <a:rPr lang="en-US" altLang="zh-TW" sz="2400" b="1" dirty="0">
                <a:solidFill>
                  <a:srgbClr val="0070C0"/>
                </a:solidFill>
              </a:rPr>
              <a:t>insurance plans</a:t>
            </a:r>
            <a:r>
              <a:rPr lang="en-US" altLang="zh-TW" sz="2400" b="1" dirty="0"/>
              <a:t>, </a:t>
            </a:r>
            <a:r>
              <a:rPr lang="en-US" altLang="zh-TW" sz="2400" b="1" dirty="0">
                <a:solidFill>
                  <a:srgbClr val="0070C0"/>
                </a:solidFill>
              </a:rPr>
              <a:t>locations</a:t>
            </a:r>
            <a:r>
              <a:rPr lang="en-US" altLang="zh-TW" sz="2400" b="1" dirty="0"/>
              <a:t>, </a:t>
            </a:r>
            <a:r>
              <a:rPr lang="en-US" altLang="zh-TW" sz="2400" b="1" dirty="0">
                <a:solidFill>
                  <a:srgbClr val="0070C0"/>
                </a:solidFill>
              </a:rPr>
              <a:t>genders</a:t>
            </a:r>
            <a:r>
              <a:rPr lang="en-US" altLang="zh-TW" sz="2400" b="1" dirty="0"/>
              <a:t> and</a:t>
            </a:r>
            <a:r>
              <a:rPr lang="en-US" altLang="zh-TW" sz="2400" b="1" dirty="0">
                <a:solidFill>
                  <a:srgbClr val="0070C0"/>
                </a:solidFill>
              </a:rPr>
              <a:t> facilities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2DA77686-D848-4B27-B5EB-D13A0C0B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Multi-Aspect Rating Prediction</a:t>
            </a:r>
            <a:endParaRPr lang="zh-TW" altLang="en-US" sz="5400" b="1" dirty="0"/>
          </a:p>
        </p:txBody>
      </p:sp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62AD8ED5-61D4-4620-9D85-CEFCA58F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82C75-CA2E-49C2-9FD4-CF4B51906EA3}" type="slidenum">
              <a:rPr lang="zh-TW" altLang="en-US" sz="2400" smtClean="0"/>
              <a:t>15</a:t>
            </a:fld>
            <a:endParaRPr lang="zh-TW" altLang="en-US" sz="24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2B43EB36-7938-43A3-BF8D-8A74532B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 </a:t>
            </a:r>
            <a:r>
              <a:rPr lang="en-US" altLang="zh-TW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for aspect k</a:t>
            </a:r>
            <a:endParaRPr lang="zh-TW" altLang="en-US" sz="4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079F18C-9A34-4E65-BF1C-342929697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" r="54468" b="7650"/>
          <a:stretch/>
        </p:blipFill>
        <p:spPr>
          <a:xfrm>
            <a:off x="7838662" y="0"/>
            <a:ext cx="4353338" cy="35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EF2BDAE-1E41-4224-A171-080DB2CA71B4}"/>
              </a:ext>
            </a:extLst>
          </p:cNvPr>
          <p:cNvSpPr/>
          <p:nvPr/>
        </p:nvSpPr>
        <p:spPr>
          <a:xfrm>
            <a:off x="11155680" y="1304890"/>
            <a:ext cx="582433" cy="540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2E4340D-31E1-422E-A31A-3E0D3744E84D}"/>
              </a:ext>
            </a:extLst>
          </p:cNvPr>
          <p:cNvSpPr/>
          <p:nvPr/>
        </p:nvSpPr>
        <p:spPr>
          <a:xfrm>
            <a:off x="7838662" y="516835"/>
            <a:ext cx="2932705" cy="25070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F2C4F7-61DE-4BC7-9CD1-BFB55BDD0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963449"/>
            <a:ext cx="5438095" cy="771429"/>
          </a:xfrm>
          <a:prstGeom prst="rect">
            <a:avLst/>
          </a:prstGeom>
        </p:spPr>
      </p:pic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AA30B5A5-1310-4B0A-8CD8-2F0FE3AE7D88}"/>
              </a:ext>
            </a:extLst>
          </p:cNvPr>
          <p:cNvSpPr txBox="1">
            <a:spLocks/>
          </p:cNvSpPr>
          <p:nvPr/>
        </p:nvSpPr>
        <p:spPr>
          <a:xfrm>
            <a:off x="1097280" y="2961146"/>
            <a:ext cx="9477956" cy="9423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/>
              <a:t>Classifier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to predict rating:</a:t>
            </a:r>
          </a:p>
          <a:p>
            <a:r>
              <a:rPr lang="en-US" altLang="zh-TW" sz="2400" b="1" dirty="0"/>
              <a:t>A single layer feed-forward network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with a </a:t>
            </a:r>
            <a:r>
              <a:rPr lang="en-US" altLang="zh-TW" sz="2400" b="1" dirty="0" err="1"/>
              <a:t>softmax</a:t>
            </a:r>
            <a:r>
              <a:rPr lang="en-US" altLang="zh-TW" sz="2400" b="1" dirty="0"/>
              <a:t> activation function</a:t>
            </a:r>
            <a:r>
              <a:rPr lang="zh-TW" altLang="en-US" sz="2400" b="1" dirty="0">
                <a:solidFill>
                  <a:srgbClr val="00B050"/>
                </a:solidFill>
              </a:rPr>
              <a:t> 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09F5559-F9B8-4A9A-A6C8-71062CEEAA8F}"/>
              </a:ext>
            </a:extLst>
          </p:cNvPr>
          <p:cNvSpPr/>
          <p:nvPr/>
        </p:nvSpPr>
        <p:spPr>
          <a:xfrm>
            <a:off x="1097280" y="3362611"/>
            <a:ext cx="4677355" cy="540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3E2DA2F-EB3C-4C76-AB63-4A9ED3E1E68F}"/>
              </a:ext>
            </a:extLst>
          </p:cNvPr>
          <p:cNvCxnSpPr>
            <a:cxnSpLocks/>
          </p:cNvCxnSpPr>
          <p:nvPr/>
        </p:nvCxnSpPr>
        <p:spPr>
          <a:xfrm>
            <a:off x="3240157" y="4045226"/>
            <a:ext cx="0" cy="308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6C8B3844-698C-4860-B79F-24F9D623461B}"/>
              </a:ext>
            </a:extLst>
          </p:cNvPr>
          <p:cNvSpPr txBox="1"/>
          <p:nvPr/>
        </p:nvSpPr>
        <p:spPr>
          <a:xfrm>
            <a:off x="1639955" y="4437405"/>
            <a:ext cx="340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Integer score from 1 to 5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9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2DA77686-D848-4B27-B5EB-D13A0C0B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Loss function</a:t>
            </a:r>
            <a:endParaRPr lang="zh-TW" altLang="en-US" sz="5400" b="1" dirty="0"/>
          </a:p>
        </p:txBody>
      </p:sp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62AD8ED5-61D4-4620-9D85-CEFCA58F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82C75-CA2E-49C2-9FD4-CF4B51906EA3}" type="slidenum">
              <a:rPr lang="zh-TW" altLang="en-US" sz="2400" smtClean="0"/>
              <a:t>16</a:t>
            </a:fld>
            <a:endParaRPr lang="zh-TW" altLang="en-US" sz="24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2B43EB36-7938-43A3-BF8D-8A74532B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079F18C-9A34-4E65-BF1C-342929697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" r="54468" b="7650"/>
          <a:stretch/>
        </p:blipFill>
        <p:spPr>
          <a:xfrm>
            <a:off x="7838662" y="0"/>
            <a:ext cx="4353338" cy="35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EF2BDAE-1E41-4224-A171-080DB2CA71B4}"/>
              </a:ext>
            </a:extLst>
          </p:cNvPr>
          <p:cNvSpPr/>
          <p:nvPr/>
        </p:nvSpPr>
        <p:spPr>
          <a:xfrm>
            <a:off x="11155680" y="1304890"/>
            <a:ext cx="582433" cy="540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3E2DA2F-EB3C-4C76-AB63-4A9ED3E1E68F}"/>
              </a:ext>
            </a:extLst>
          </p:cNvPr>
          <p:cNvCxnSpPr>
            <a:cxnSpLocks/>
          </p:cNvCxnSpPr>
          <p:nvPr/>
        </p:nvCxnSpPr>
        <p:spPr>
          <a:xfrm flipV="1">
            <a:off x="3279914" y="3429000"/>
            <a:ext cx="0" cy="3239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6C8B3844-698C-4860-B79F-24F9D623461B}"/>
              </a:ext>
            </a:extLst>
          </p:cNvPr>
          <p:cNvSpPr txBox="1"/>
          <p:nvPr/>
        </p:nvSpPr>
        <p:spPr>
          <a:xfrm>
            <a:off x="1719469" y="2957914"/>
            <a:ext cx="3568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Score from 1 to 5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EE3DD65-2E3B-44BE-B969-637976F2F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5" y="3681473"/>
            <a:ext cx="5396949" cy="1354329"/>
          </a:xfrm>
          <a:prstGeom prst="rect">
            <a:avLst/>
          </a:prstGeom>
        </p:spPr>
      </p:pic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84E5FD3-1586-4E83-AFBF-1108EA32021B}"/>
              </a:ext>
            </a:extLst>
          </p:cNvPr>
          <p:cNvCxnSpPr>
            <a:cxnSpLocks/>
          </p:cNvCxnSpPr>
          <p:nvPr/>
        </p:nvCxnSpPr>
        <p:spPr>
          <a:xfrm>
            <a:off x="6016488" y="4660772"/>
            <a:ext cx="0" cy="26903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9DD7784-7476-41E3-8FB6-865D300A6878}"/>
              </a:ext>
            </a:extLst>
          </p:cNvPr>
          <p:cNvSpPr txBox="1"/>
          <p:nvPr/>
        </p:nvSpPr>
        <p:spPr>
          <a:xfrm>
            <a:off x="4446103" y="5005308"/>
            <a:ext cx="373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00B050"/>
                </a:solidFill>
              </a:rPr>
              <a:t>Parameter set including all weight matrices and bias vectors</a:t>
            </a:r>
            <a:endParaRPr lang="zh-TW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2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3"/>
            <a:ext cx="3169919" cy="3241592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/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17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2326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r>
              <a:rPr lang="en-US" altLang="zh-TW" b="1" dirty="0"/>
              <a:t> </a:t>
            </a:r>
            <a:r>
              <a:rPr lang="en-US" altLang="zh-TW" sz="2800" b="1" dirty="0" err="1">
                <a:solidFill>
                  <a:srgbClr val="00B050"/>
                </a:solidFill>
              </a:rPr>
              <a:t>DataSets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18</a:t>
            </a:fld>
            <a:endParaRPr lang="zh-TW" altLang="en-US" sz="2400" dirty="0"/>
          </a:p>
        </p:txBody>
      </p:sp>
      <p:sp>
        <p:nvSpPr>
          <p:cNvPr id="5" name="內容版面配置區 6">
            <a:extLst>
              <a:ext uri="{FF2B5EF4-FFF2-40B4-BE49-F238E27FC236}">
                <a16:creationId xmlns:a16="http://schemas.microsoft.com/office/drawing/2014/main" id="{89382E55-F52D-4580-83D3-1B9345BB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8911424" cy="4700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sz="4800" b="1" dirty="0" err="1"/>
              <a:t>ratemds</a:t>
            </a:r>
            <a:r>
              <a:rPr lang="en-US" altLang="zh-TW" sz="4800" b="1" dirty="0"/>
              <a:t>-us and </a:t>
            </a:r>
            <a:r>
              <a:rPr lang="en-US" altLang="zh-TW" sz="4800" b="1" dirty="0" err="1"/>
              <a:t>ratemds</a:t>
            </a:r>
            <a:r>
              <a:rPr lang="en-US" altLang="zh-TW" sz="4800" b="1" dirty="0"/>
              <a:t>-ca</a:t>
            </a:r>
            <a:endParaRPr lang="zh-TW" altLang="en-US" sz="4800" b="1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CEBF899-962E-4700-A76D-D0D779797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89228"/>
              </p:ext>
            </p:extLst>
          </p:nvPr>
        </p:nvGraphicFramePr>
        <p:xfrm>
          <a:off x="1097280" y="2881235"/>
          <a:ext cx="9060510" cy="2087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0170">
                  <a:extLst>
                    <a:ext uri="{9D8B030D-6E8A-4147-A177-3AD203B41FA5}">
                      <a16:colId xmlns:a16="http://schemas.microsoft.com/office/drawing/2014/main" val="3896730075"/>
                    </a:ext>
                  </a:extLst>
                </a:gridCol>
                <a:gridCol w="3020170">
                  <a:extLst>
                    <a:ext uri="{9D8B030D-6E8A-4147-A177-3AD203B41FA5}">
                      <a16:colId xmlns:a16="http://schemas.microsoft.com/office/drawing/2014/main" val="99802225"/>
                    </a:ext>
                  </a:extLst>
                </a:gridCol>
                <a:gridCol w="3020170">
                  <a:extLst>
                    <a:ext uri="{9D8B030D-6E8A-4147-A177-3AD203B41FA5}">
                      <a16:colId xmlns:a16="http://schemas.microsoft.com/office/drawing/2014/main" val="1023502141"/>
                    </a:ext>
                  </a:extLst>
                </a:gridCol>
              </a:tblGrid>
              <a:tr h="695739">
                <a:tc>
                  <a:txBody>
                    <a:bodyPr/>
                    <a:lstStyle/>
                    <a:p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reviews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doctors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6113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err="1"/>
                        <a:t>ratemds</a:t>
                      </a:r>
                      <a:r>
                        <a:rPr lang="en-US" altLang="zh-TW" sz="2400" b="1" dirty="0"/>
                        <a:t>-us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1,414,235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385,407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723443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err="1"/>
                        <a:t>ratemds</a:t>
                      </a:r>
                      <a:r>
                        <a:rPr lang="en-US" altLang="zh-TW" sz="2400" b="1" dirty="0"/>
                        <a:t>-ca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1,252,941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99,719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85012"/>
                  </a:ext>
                </a:extLst>
              </a:tr>
            </a:tbl>
          </a:graphicData>
        </a:graphic>
      </p:graphicFrame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3AA297BF-8929-4F85-BD9A-22051B8B9BE9}"/>
              </a:ext>
            </a:extLst>
          </p:cNvPr>
          <p:cNvSpPr txBox="1">
            <a:spLocks/>
          </p:cNvSpPr>
          <p:nvPr/>
        </p:nvSpPr>
        <p:spPr>
          <a:xfrm>
            <a:off x="1097280" y="2190811"/>
            <a:ext cx="10058400" cy="808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b="1" dirty="0">
                <a:solidFill>
                  <a:srgbClr val="0070C0"/>
                </a:solidFill>
              </a:rPr>
              <a:t>90% of reviews are from these two countries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23BD9CAC-4D31-43A5-A365-37B466559937}"/>
              </a:ext>
            </a:extLst>
          </p:cNvPr>
          <p:cNvSpPr txBox="1">
            <a:spLocks/>
          </p:cNvSpPr>
          <p:nvPr/>
        </p:nvSpPr>
        <p:spPr>
          <a:xfrm>
            <a:off x="1097280" y="5404024"/>
            <a:ext cx="10058400" cy="808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Randomly split each dataset into </a:t>
            </a:r>
            <a:r>
              <a:rPr lang="en-US" altLang="zh-TW" dirty="0">
                <a:solidFill>
                  <a:srgbClr val="00B050"/>
                </a:solidFill>
              </a:rPr>
              <a:t>training</a:t>
            </a:r>
            <a:r>
              <a:rPr lang="en-US" altLang="zh-TW" dirty="0"/>
              <a:t>/</a:t>
            </a:r>
            <a:r>
              <a:rPr lang="en-US" altLang="zh-TW" dirty="0">
                <a:solidFill>
                  <a:srgbClr val="00B0F0"/>
                </a:solidFill>
              </a:rPr>
              <a:t>development</a:t>
            </a:r>
            <a:r>
              <a:rPr lang="en-US" altLang="zh-TW" dirty="0"/>
              <a:t>/</a:t>
            </a:r>
            <a:r>
              <a:rPr lang="en-US" altLang="zh-TW" dirty="0">
                <a:solidFill>
                  <a:srgbClr val="7030A0"/>
                </a:solidFill>
              </a:rPr>
              <a:t>testing</a:t>
            </a:r>
            <a:r>
              <a:rPr lang="en-US" altLang="zh-TW" dirty="0"/>
              <a:t> sets at the ratio of </a:t>
            </a:r>
            <a:r>
              <a:rPr lang="en-US" altLang="zh-TW" dirty="0">
                <a:solidFill>
                  <a:srgbClr val="00B050"/>
                </a:solidFill>
              </a:rPr>
              <a:t>0.8</a:t>
            </a:r>
            <a:r>
              <a:rPr lang="en-US" altLang="zh-TW" dirty="0"/>
              <a:t>/</a:t>
            </a:r>
            <a:r>
              <a:rPr lang="en-US" altLang="zh-TW" dirty="0">
                <a:solidFill>
                  <a:srgbClr val="00B0F0"/>
                </a:solidFill>
              </a:rPr>
              <a:t>0.1</a:t>
            </a:r>
            <a:r>
              <a:rPr lang="en-US" altLang="zh-TW" dirty="0"/>
              <a:t>/</a:t>
            </a:r>
            <a:r>
              <a:rPr lang="en-US" altLang="zh-TW" dirty="0">
                <a:solidFill>
                  <a:srgbClr val="7030A0"/>
                </a:solidFill>
              </a:rPr>
              <a:t>0.1</a:t>
            </a:r>
            <a:r>
              <a:rPr lang="en-US" altLang="zh-TW" dirty="0"/>
              <a:t>.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pPr/>
              <a:t>19</a:t>
            </a:fld>
            <a:endParaRPr lang="zh-TW" altLang="en-US" sz="2400" dirty="0"/>
          </a:p>
        </p:txBody>
      </p:sp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BB2709E5-8DD8-447A-A74C-B2D4A12D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10014668" cy="4700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sz="3200" b="1" dirty="0"/>
              <a:t>Comparison with Previous Models  (</a:t>
            </a:r>
            <a:r>
              <a:rPr lang="en-US" altLang="zh-TW" sz="3200" b="1" dirty="0">
                <a:solidFill>
                  <a:srgbClr val="00B050"/>
                </a:solidFill>
              </a:rPr>
              <a:t>‘Macro’</a:t>
            </a:r>
            <a:r>
              <a:rPr lang="en-US" altLang="zh-TW" sz="3200" b="1" dirty="0"/>
              <a:t> avg F-score and MSE)</a:t>
            </a:r>
            <a:endParaRPr lang="zh-TW" altLang="en-US" sz="54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DFF404-6044-4963-9095-573F9EDA2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488"/>
            <a:ext cx="12192000" cy="3195719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8ADD0F4-770F-4925-BB2E-257DCA72F666}"/>
              </a:ext>
            </a:extLst>
          </p:cNvPr>
          <p:cNvSpPr/>
          <p:nvPr/>
        </p:nvSpPr>
        <p:spPr>
          <a:xfrm>
            <a:off x="2439063" y="5293197"/>
            <a:ext cx="9517710" cy="253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2DB466-9D41-49B2-9693-C11250F9A462}"/>
              </a:ext>
            </a:extLst>
          </p:cNvPr>
          <p:cNvSpPr/>
          <p:nvPr/>
        </p:nvSpPr>
        <p:spPr>
          <a:xfrm>
            <a:off x="6937513" y="2447366"/>
            <a:ext cx="1152939" cy="3567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40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2"/>
            <a:ext cx="3169919" cy="32117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</a:t>
            </a:r>
            <a:endParaRPr lang="en-US" altLang="zh-TW" sz="3200" dirty="0"/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2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704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pPr/>
              <a:t>20</a:t>
            </a:fld>
            <a:endParaRPr lang="zh-TW" altLang="en-US" sz="2400" dirty="0"/>
          </a:p>
        </p:txBody>
      </p:sp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BB2709E5-8DD8-447A-A74C-B2D4A12D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10014668" cy="4700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sz="3200" b="1" dirty="0"/>
              <a:t>Comparison with Previous Models  (</a:t>
            </a:r>
            <a:r>
              <a:rPr lang="en-US" altLang="zh-TW" sz="3200" b="1" dirty="0">
                <a:solidFill>
                  <a:srgbClr val="00B050"/>
                </a:solidFill>
              </a:rPr>
              <a:t>‘Macro’</a:t>
            </a:r>
            <a:r>
              <a:rPr lang="en-US" altLang="zh-TW" sz="3200" b="1" dirty="0"/>
              <a:t> avg F-score and MSE)</a:t>
            </a:r>
            <a:endParaRPr lang="zh-TW" altLang="en-US" sz="54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C51B71F-D4A3-4648-9A8C-9611F8FBE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3517"/>
            <a:ext cx="12192000" cy="314364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8ADD0F4-770F-4925-BB2E-257DCA72F666}"/>
              </a:ext>
            </a:extLst>
          </p:cNvPr>
          <p:cNvSpPr/>
          <p:nvPr/>
        </p:nvSpPr>
        <p:spPr>
          <a:xfrm>
            <a:off x="2389366" y="5319170"/>
            <a:ext cx="9517710" cy="253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BEB0C5A-56C4-4BA2-8449-2900DECEA645}"/>
              </a:ext>
            </a:extLst>
          </p:cNvPr>
          <p:cNvSpPr/>
          <p:nvPr/>
        </p:nvSpPr>
        <p:spPr>
          <a:xfrm>
            <a:off x="8249479" y="2503517"/>
            <a:ext cx="1152939" cy="3567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7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pPr/>
              <a:t>21</a:t>
            </a:fld>
            <a:endParaRPr lang="zh-TW" altLang="en-US" sz="2400" dirty="0"/>
          </a:p>
        </p:txBody>
      </p:sp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BB2709E5-8DD8-447A-A74C-B2D4A12D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10014668" cy="470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1" dirty="0"/>
              <a:t>Attention Visualization</a:t>
            </a:r>
            <a:endParaRPr lang="zh-TW" altLang="en-US" sz="54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C03DD2B-03C9-4234-AD5D-FDB966CE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75" y="2080937"/>
            <a:ext cx="5870723" cy="411427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B31302E-BD49-4C21-A2C6-F3375AAC6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273" y="2080937"/>
            <a:ext cx="5064957" cy="411427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8C29E6F-75BF-4023-98E1-EBCE9A2AB9FC}"/>
              </a:ext>
            </a:extLst>
          </p:cNvPr>
          <p:cNvSpPr txBox="1"/>
          <p:nvPr/>
        </p:nvSpPr>
        <p:spPr>
          <a:xfrm>
            <a:off x="138154" y="2902944"/>
            <a:ext cx="105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Self-ATT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weight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B557E86-304C-4695-9756-0B4F4407C959}"/>
              </a:ext>
            </a:extLst>
          </p:cNvPr>
          <p:cNvSpPr txBox="1"/>
          <p:nvPr/>
        </p:nvSpPr>
        <p:spPr>
          <a:xfrm>
            <a:off x="4768" y="4487374"/>
            <a:ext cx="132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Guided-ATT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weight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21F3792-3D75-4DE5-898F-7DFF7F7C27EF}"/>
              </a:ext>
            </a:extLst>
          </p:cNvPr>
          <p:cNvSpPr/>
          <p:nvPr/>
        </p:nvSpPr>
        <p:spPr>
          <a:xfrm>
            <a:off x="4880113" y="2080937"/>
            <a:ext cx="399615" cy="29451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9B213A4-8F38-4EAB-8C81-E9FD94B26AC6}"/>
              </a:ext>
            </a:extLst>
          </p:cNvPr>
          <p:cNvCxnSpPr/>
          <p:nvPr/>
        </p:nvCxnSpPr>
        <p:spPr>
          <a:xfrm flipV="1">
            <a:off x="5350989" y="1974548"/>
            <a:ext cx="375637" cy="1063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625904D-9594-44FD-A7EB-5DC887425295}"/>
              </a:ext>
            </a:extLst>
          </p:cNvPr>
          <p:cNvSpPr txBox="1"/>
          <p:nvPr/>
        </p:nvSpPr>
        <p:spPr>
          <a:xfrm flipH="1">
            <a:off x="5993296" y="1690688"/>
            <a:ext cx="339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</a:rPr>
              <a:t>(ground-</a:t>
            </a:r>
            <a:r>
              <a:rPr lang="en-US" altLang="zh-TW" b="1" dirty="0" err="1">
                <a:solidFill>
                  <a:schemeClr val="accent1"/>
                </a:solidFill>
              </a:rPr>
              <a:t>truth,predicted</a:t>
            </a:r>
            <a:r>
              <a:rPr lang="en-US" altLang="zh-TW" b="1" dirty="0">
                <a:solidFill>
                  <a:schemeClr val="accent1"/>
                </a:solidFill>
              </a:rPr>
              <a:t> rating)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20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pPr/>
              <a:t>22</a:t>
            </a:fld>
            <a:endParaRPr lang="zh-TW" altLang="en-US" sz="2400" dirty="0"/>
          </a:p>
        </p:txBody>
      </p:sp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BB2709E5-8DD8-447A-A74C-B2D4A12D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10014668" cy="470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1" dirty="0"/>
              <a:t>Attention Visualization</a:t>
            </a:r>
            <a:endParaRPr lang="zh-TW" altLang="en-US" sz="5400" b="1" dirty="0"/>
          </a:p>
        </p:txBody>
      </p:sp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7649F3C9-0CE7-4E21-98CA-44D3562EDAD7}"/>
              </a:ext>
            </a:extLst>
          </p:cNvPr>
          <p:cNvSpPr txBox="1">
            <a:spLocks/>
          </p:cNvSpPr>
          <p:nvPr/>
        </p:nvSpPr>
        <p:spPr>
          <a:xfrm>
            <a:off x="1088666" y="2432864"/>
            <a:ext cx="10014668" cy="47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b="1" dirty="0"/>
              <a:t>See </a:t>
            </a:r>
            <a:r>
              <a:rPr lang="en-US" altLang="zh-TW" b="1" dirty="0">
                <a:solidFill>
                  <a:schemeClr val="accent1"/>
                </a:solidFill>
              </a:rPr>
              <a:t>Figure 7</a:t>
            </a:r>
            <a:endParaRPr lang="zh-TW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E3E7AFB9-8678-4771-AFE2-CD9A36214D33}"/>
              </a:ext>
            </a:extLst>
          </p:cNvPr>
          <p:cNvSpPr txBox="1">
            <a:spLocks/>
          </p:cNvSpPr>
          <p:nvPr/>
        </p:nvSpPr>
        <p:spPr>
          <a:xfrm>
            <a:off x="1088666" y="2999469"/>
            <a:ext cx="10014668" cy="250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Failure of attention </a:t>
            </a:r>
            <a:r>
              <a:rPr lang="en-US" altLang="zh-TW" b="1" dirty="0"/>
              <a:t>may be caused by: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/>
              <a:t>Short Review or does not cover all aspects.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/>
              <a:t>May be mixed with unrelated sentences.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/>
              <a:t>Many keywords and phrases are ambiguous in different context.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271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2"/>
            <a:ext cx="3169919" cy="354970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/>
              <a:t>Conclusion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23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45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960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We attempted to explore content of reviews by extracting aspect-keywords with the </a:t>
            </a:r>
            <a:r>
              <a:rPr lang="en-US" altLang="zh-TW" dirty="0">
                <a:solidFill>
                  <a:srgbClr val="FF0000"/>
                </a:solidFill>
              </a:rPr>
              <a:t>topic modeling</a:t>
            </a:r>
            <a:r>
              <a:rPr lang="en-US" altLang="zh-TW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The proposed model takes both </a:t>
            </a:r>
            <a:r>
              <a:rPr lang="en-US" altLang="zh-TW" dirty="0">
                <a:solidFill>
                  <a:srgbClr val="FF0000"/>
                </a:solidFill>
              </a:rPr>
              <a:t>features of doctors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FF0000"/>
                </a:solidFill>
              </a:rPr>
              <a:t>aspect-keywords</a:t>
            </a:r>
            <a:r>
              <a:rPr lang="en-US" altLang="zh-TW" dirty="0"/>
              <a:t> into consideration.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We proposed a multi-task learning framework for the </a:t>
            </a:r>
            <a:r>
              <a:rPr lang="en-US" altLang="zh-TW" dirty="0">
                <a:solidFill>
                  <a:srgbClr val="FF0000"/>
                </a:solidFill>
              </a:rPr>
              <a:t>document-level multi-aspect sentiment classification</a:t>
            </a:r>
            <a:r>
              <a:rPr lang="en-US" altLang="zh-TW" dirty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24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404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263" y="1845734"/>
            <a:ext cx="10681215" cy="1921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>
                <a:solidFill>
                  <a:srgbClr val="FF0000"/>
                </a:solidFill>
              </a:rPr>
              <a:t>Online doctor review system:</a:t>
            </a:r>
          </a:p>
          <a:p>
            <a:pPr marL="0" indent="0">
              <a:buNone/>
            </a:pPr>
            <a:r>
              <a:rPr lang="en-US" altLang="zh-TW" sz="3200" dirty="0"/>
              <a:t>Provide a platform for </a:t>
            </a:r>
            <a:r>
              <a:rPr lang="en-US" altLang="zh-TW" sz="3200" dirty="0">
                <a:solidFill>
                  <a:srgbClr val="00B050"/>
                </a:solidFill>
              </a:rPr>
              <a:t>doctors</a:t>
            </a:r>
            <a:r>
              <a:rPr lang="en-US" altLang="zh-TW" sz="3200" dirty="0"/>
              <a:t> and </a:t>
            </a:r>
            <a:r>
              <a:rPr lang="en-US" altLang="zh-TW" sz="3200" dirty="0">
                <a:solidFill>
                  <a:srgbClr val="00B050"/>
                </a:solidFill>
              </a:rPr>
              <a:t>patients</a:t>
            </a:r>
            <a:r>
              <a:rPr lang="en-US" altLang="zh-TW" sz="3200" dirty="0"/>
              <a:t> to operate and select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3</a:t>
            </a:fld>
            <a:endParaRPr lang="zh-TW" altLang="en-US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38638C1-8071-4851-9793-285C32C47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534" y="2990142"/>
            <a:ext cx="5596676" cy="354877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4CD5551-250F-42B3-ABFD-FBF6E5FF725A}"/>
              </a:ext>
            </a:extLst>
          </p:cNvPr>
          <p:cNvSpPr txBox="1"/>
          <p:nvPr/>
        </p:nvSpPr>
        <p:spPr>
          <a:xfrm>
            <a:off x="8286866" y="6323598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https://www.ratemds.com/</a:t>
            </a:r>
            <a:endParaRPr lang="zh-TW" altLang="en-US" sz="16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5A05C5F-2C7A-4B74-80CC-AB5FA57C52A2}"/>
              </a:ext>
            </a:extLst>
          </p:cNvPr>
          <p:cNvSpPr/>
          <p:nvPr/>
        </p:nvSpPr>
        <p:spPr>
          <a:xfrm>
            <a:off x="2533534" y="3935896"/>
            <a:ext cx="5050023" cy="377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434FA64-61CE-48F4-A33C-71681B357F98}"/>
              </a:ext>
            </a:extLst>
          </p:cNvPr>
          <p:cNvSpPr/>
          <p:nvPr/>
        </p:nvSpPr>
        <p:spPr>
          <a:xfrm>
            <a:off x="2533534" y="5313604"/>
            <a:ext cx="5378014" cy="68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288F878-E18E-46DD-BACD-463B9F0FCEC9}"/>
              </a:ext>
            </a:extLst>
          </p:cNvPr>
          <p:cNvSpPr txBox="1"/>
          <p:nvPr/>
        </p:nvSpPr>
        <p:spPr>
          <a:xfrm>
            <a:off x="8742650" y="4445035"/>
            <a:ext cx="232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Patient comments on the doctor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7503F31-8953-4B6B-81CA-879BDEAC6626}"/>
              </a:ext>
            </a:extLst>
          </p:cNvPr>
          <p:cNvCxnSpPr>
            <a:cxnSpLocks/>
          </p:cNvCxnSpPr>
          <p:nvPr/>
        </p:nvCxnSpPr>
        <p:spPr>
          <a:xfrm>
            <a:off x="7732643" y="4124739"/>
            <a:ext cx="877957" cy="2609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11CAB358-8F78-4E71-AEDB-2C183CDCB79D}"/>
              </a:ext>
            </a:extLst>
          </p:cNvPr>
          <p:cNvCxnSpPr>
            <a:cxnSpLocks/>
          </p:cNvCxnSpPr>
          <p:nvPr/>
        </p:nvCxnSpPr>
        <p:spPr>
          <a:xfrm flipV="1">
            <a:off x="8088085" y="5185673"/>
            <a:ext cx="522515" cy="5191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4</a:t>
            </a:fld>
            <a:endParaRPr lang="zh-TW" altLang="en-US" sz="2400" dirty="0"/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id="{806C1BE3-B94F-46B1-8569-1797C12D2D74}"/>
              </a:ext>
            </a:extLst>
          </p:cNvPr>
          <p:cNvSpPr/>
          <p:nvPr/>
        </p:nvSpPr>
        <p:spPr>
          <a:xfrm>
            <a:off x="5668617" y="4189666"/>
            <a:ext cx="427383" cy="7497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3F76EB2C-5A7A-4394-B137-370343D04DB1}"/>
              </a:ext>
            </a:extLst>
          </p:cNvPr>
          <p:cNvSpPr txBox="1">
            <a:spLocks/>
          </p:cNvSpPr>
          <p:nvPr/>
        </p:nvSpPr>
        <p:spPr>
          <a:xfrm>
            <a:off x="838200" y="5567218"/>
            <a:ext cx="10515600" cy="731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3200" b="1" dirty="0">
                <a:solidFill>
                  <a:srgbClr val="FF0000"/>
                </a:solidFill>
              </a:rPr>
              <a:t>Document-Level Multi-Aspect Sentiment Classification(DLMASC)</a:t>
            </a:r>
          </a:p>
          <a:p>
            <a:pPr algn="ctr"/>
            <a:endParaRPr lang="en-US" altLang="zh-TW" sz="3200" b="1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TW" dirty="0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E29547C1-4FC3-4BB2-B57C-ABD96435920F}"/>
              </a:ext>
            </a:extLst>
          </p:cNvPr>
          <p:cNvSpPr txBox="1">
            <a:spLocks/>
          </p:cNvSpPr>
          <p:nvPr/>
        </p:nvSpPr>
        <p:spPr>
          <a:xfrm>
            <a:off x="1066800" y="1543234"/>
            <a:ext cx="10412896" cy="1468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dirty="0">
                <a:solidFill>
                  <a:srgbClr val="FF0000"/>
                </a:solidFill>
              </a:rPr>
              <a:t>Goal: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3200" dirty="0"/>
              <a:t>Automatically score through patient comments on doctors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DC39EDEA-AD8F-492D-8F24-9BE98EAD9EE2}"/>
              </a:ext>
            </a:extLst>
          </p:cNvPr>
          <p:cNvSpPr txBox="1">
            <a:spLocks/>
          </p:cNvSpPr>
          <p:nvPr/>
        </p:nvSpPr>
        <p:spPr>
          <a:xfrm>
            <a:off x="1066800" y="2890819"/>
            <a:ext cx="10412896" cy="1468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TW" sz="3200" dirty="0"/>
              <a:t>For </a:t>
            </a:r>
            <a:r>
              <a:rPr lang="en-US" altLang="zh-TW" sz="3200" dirty="0">
                <a:solidFill>
                  <a:srgbClr val="FF0000"/>
                </a:solidFill>
              </a:rPr>
              <a:t>multiple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aspects </a:t>
            </a:r>
            <a:r>
              <a:rPr lang="en-US" altLang="zh-TW" sz="3200" dirty="0"/>
              <a:t>respectively</a:t>
            </a:r>
          </a:p>
        </p:txBody>
      </p:sp>
    </p:spTree>
    <p:extLst>
      <p:ext uri="{BB962C8B-B14F-4D97-AF65-F5344CB8AC3E}">
        <p14:creationId xmlns:p14="http://schemas.microsoft.com/office/powerpoint/2010/main" val="34777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5</a:t>
            </a:fld>
            <a:endParaRPr lang="zh-TW" altLang="en-US" sz="24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71945A5-2B40-4B71-928E-2A9C91881998}"/>
              </a:ext>
            </a:extLst>
          </p:cNvPr>
          <p:cNvSpPr txBox="1">
            <a:spLocks/>
          </p:cNvSpPr>
          <p:nvPr/>
        </p:nvSpPr>
        <p:spPr>
          <a:xfrm>
            <a:off x="997264" y="3727543"/>
            <a:ext cx="10058400" cy="22690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B169413-7A2E-4557-8C5E-309CF168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40" y="2257700"/>
            <a:ext cx="8219048" cy="3552381"/>
          </a:xfrm>
          <a:prstGeom prst="rect">
            <a:avLst/>
          </a:prstGeom>
        </p:spPr>
      </p:pic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D28E3301-AFF2-44B6-A00D-3BDC6C95892C}"/>
              </a:ext>
            </a:extLst>
          </p:cNvPr>
          <p:cNvSpPr txBox="1">
            <a:spLocks/>
          </p:cNvSpPr>
          <p:nvPr/>
        </p:nvSpPr>
        <p:spPr>
          <a:xfrm>
            <a:off x="838200" y="1684514"/>
            <a:ext cx="10515600" cy="731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3200" b="1" dirty="0"/>
              <a:t>Document-Level Multi-Aspect Sentiment Classification(DLMASC)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AA728C3-C7DA-4F8D-853C-81E720839816}"/>
              </a:ext>
            </a:extLst>
          </p:cNvPr>
          <p:cNvSpPr txBox="1"/>
          <p:nvPr/>
        </p:nvSpPr>
        <p:spPr>
          <a:xfrm>
            <a:off x="505686" y="5021417"/>
            <a:ext cx="2317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Input:</a:t>
            </a:r>
          </a:p>
          <a:p>
            <a:r>
              <a:rPr lang="en-US" altLang="zh-TW" sz="2000" b="1" dirty="0">
                <a:solidFill>
                  <a:srgbClr val="0070C0"/>
                </a:solidFill>
              </a:rPr>
              <a:t>A review</a:t>
            </a:r>
          </a:p>
          <a:p>
            <a:r>
              <a:rPr lang="en-US" altLang="zh-TW" sz="2000" dirty="0"/>
              <a:t>(Patient comments on the </a:t>
            </a:r>
            <a:r>
              <a:rPr lang="en-US" altLang="zh-TW" sz="2000" dirty="0" err="1"/>
              <a:t>docto</a:t>
            </a:r>
            <a:r>
              <a:rPr lang="en-US" altLang="zh-TW" sz="2000" dirty="0"/>
              <a:t>)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C8F4BA0-03C0-454C-8ABD-37804ABBCFAB}"/>
              </a:ext>
            </a:extLst>
          </p:cNvPr>
          <p:cNvSpPr/>
          <p:nvPr/>
        </p:nvSpPr>
        <p:spPr>
          <a:xfrm>
            <a:off x="2425148" y="3429000"/>
            <a:ext cx="7106478" cy="21070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CAA1CF2-DC6C-4333-A04B-F45530211A74}"/>
              </a:ext>
            </a:extLst>
          </p:cNvPr>
          <p:cNvSpPr/>
          <p:nvPr/>
        </p:nvSpPr>
        <p:spPr>
          <a:xfrm>
            <a:off x="2504661" y="2643809"/>
            <a:ext cx="4114800" cy="598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4BF871F-7300-4B7A-8197-35E5676CEE9C}"/>
              </a:ext>
            </a:extLst>
          </p:cNvPr>
          <p:cNvSpPr txBox="1"/>
          <p:nvPr/>
        </p:nvSpPr>
        <p:spPr>
          <a:xfrm>
            <a:off x="9766852" y="2564111"/>
            <a:ext cx="2317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Output:</a:t>
            </a:r>
          </a:p>
          <a:p>
            <a:r>
              <a:rPr lang="en-US" altLang="zh-TW" sz="2000" b="1" dirty="0">
                <a:solidFill>
                  <a:srgbClr val="FF0000"/>
                </a:solidFill>
              </a:rPr>
              <a:t>Rating for each aspect</a:t>
            </a:r>
          </a:p>
        </p:txBody>
      </p:sp>
    </p:spTree>
    <p:extLst>
      <p:ext uri="{BB962C8B-B14F-4D97-AF65-F5344CB8AC3E}">
        <p14:creationId xmlns:p14="http://schemas.microsoft.com/office/powerpoint/2010/main" val="41961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2"/>
            <a:ext cx="3169919" cy="3251531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/>
              <a:t>Method</a:t>
            </a:r>
            <a:endParaRPr lang="en-US" altLang="zh-TW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6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306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標題 1">
            <a:extLst>
              <a:ext uri="{FF2B5EF4-FFF2-40B4-BE49-F238E27FC236}">
                <a16:creationId xmlns:a16="http://schemas.microsoft.com/office/drawing/2014/main" id="{A6F069CA-393F-4AE7-BD07-06FCFBA8493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FRAMEWORK</a:t>
            </a:r>
            <a:endParaRPr lang="zh-TW" alt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B748694-8E7A-49B1-8DBB-5FBE03125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62" y="1466099"/>
            <a:ext cx="11790476" cy="456190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79A886C-3FBD-47CC-934A-7C625184C7F9}"/>
              </a:ext>
            </a:extLst>
          </p:cNvPr>
          <p:cNvSpPr txBox="1"/>
          <p:nvPr/>
        </p:nvSpPr>
        <p:spPr>
          <a:xfrm>
            <a:off x="347870" y="5022569"/>
            <a:ext cx="198782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B050"/>
                </a:solidFill>
              </a:rPr>
              <a:t>features of doctors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2CE3F1-027C-45AA-9896-E7166AA5F7F9}"/>
              </a:ext>
            </a:extLst>
          </p:cNvPr>
          <p:cNvSpPr txBox="1"/>
          <p:nvPr/>
        </p:nvSpPr>
        <p:spPr>
          <a:xfrm>
            <a:off x="2365513" y="5022569"/>
            <a:ext cx="993913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C000"/>
                </a:solidFill>
              </a:rPr>
              <a:t>reviews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AADF7AA-46C3-43F8-ACD0-64FC4182C631}"/>
              </a:ext>
            </a:extLst>
          </p:cNvPr>
          <p:cNvSpPr txBox="1"/>
          <p:nvPr/>
        </p:nvSpPr>
        <p:spPr>
          <a:xfrm>
            <a:off x="3379304" y="5022569"/>
            <a:ext cx="1898374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2"/>
                </a:solidFill>
              </a:rPr>
              <a:t>aspect-keywords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13D477A-3DD1-4F2F-8F54-22BCC5B7FB19}"/>
              </a:ext>
            </a:extLst>
          </p:cNvPr>
          <p:cNvCxnSpPr>
            <a:cxnSpLocks/>
          </p:cNvCxnSpPr>
          <p:nvPr/>
        </p:nvCxnSpPr>
        <p:spPr>
          <a:xfrm>
            <a:off x="983974" y="4522304"/>
            <a:ext cx="268356" cy="36933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A497931-FC98-4A4B-ADC3-1CD4B4805F23}"/>
              </a:ext>
            </a:extLst>
          </p:cNvPr>
          <p:cNvCxnSpPr>
            <a:cxnSpLocks/>
          </p:cNvCxnSpPr>
          <p:nvPr/>
        </p:nvCxnSpPr>
        <p:spPr>
          <a:xfrm>
            <a:off x="1351723" y="4522303"/>
            <a:ext cx="1317256" cy="36933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9048475E-1E52-4740-9155-D8E1784ED52B}"/>
              </a:ext>
            </a:extLst>
          </p:cNvPr>
          <p:cNvCxnSpPr>
            <a:cxnSpLocks/>
          </p:cNvCxnSpPr>
          <p:nvPr/>
        </p:nvCxnSpPr>
        <p:spPr>
          <a:xfrm>
            <a:off x="1858617" y="4499901"/>
            <a:ext cx="1987826" cy="36933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1AFB728-C4F2-4B59-9367-E7B43CF5CC04}"/>
              </a:ext>
            </a:extLst>
          </p:cNvPr>
          <p:cNvSpPr txBox="1"/>
          <p:nvPr/>
        </p:nvSpPr>
        <p:spPr>
          <a:xfrm>
            <a:off x="3422374" y="1821622"/>
            <a:ext cx="1557130" cy="36933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predict rating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5E77FF4-9B6B-40E1-9A18-463029F5D806}"/>
              </a:ext>
            </a:extLst>
          </p:cNvPr>
          <p:cNvCxnSpPr>
            <a:cxnSpLocks/>
          </p:cNvCxnSpPr>
          <p:nvPr/>
        </p:nvCxnSpPr>
        <p:spPr>
          <a:xfrm flipH="1" flipV="1">
            <a:off x="4234070" y="2258873"/>
            <a:ext cx="420756" cy="85338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34A23BD7-701F-415D-81BA-353188059D18}"/>
              </a:ext>
            </a:extLst>
          </p:cNvPr>
          <p:cNvSpPr/>
          <p:nvPr/>
        </p:nvSpPr>
        <p:spPr>
          <a:xfrm>
            <a:off x="9601200" y="4601817"/>
            <a:ext cx="1679713" cy="790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58C494E-2FA4-462B-A2FF-3F81A8D03B73}"/>
              </a:ext>
            </a:extLst>
          </p:cNvPr>
          <p:cNvSpPr txBox="1"/>
          <p:nvPr/>
        </p:nvSpPr>
        <p:spPr>
          <a:xfrm>
            <a:off x="9672108" y="5585956"/>
            <a:ext cx="198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keywords for aspect k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FA9AC69-7623-4A93-86F2-7C2C275FBBD5}"/>
              </a:ext>
            </a:extLst>
          </p:cNvPr>
          <p:cNvSpPr txBox="1"/>
          <p:nvPr/>
        </p:nvSpPr>
        <p:spPr>
          <a:xfrm>
            <a:off x="4464003" y="5691749"/>
            <a:ext cx="294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</a:rPr>
              <a:t>How to get?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9D05127A-72C2-4F11-8EC2-BEA2C504E793}"/>
              </a:ext>
            </a:extLst>
          </p:cNvPr>
          <p:cNvCxnSpPr>
            <a:cxnSpLocks/>
          </p:cNvCxnSpPr>
          <p:nvPr/>
        </p:nvCxnSpPr>
        <p:spPr>
          <a:xfrm flipH="1">
            <a:off x="7404652" y="5131110"/>
            <a:ext cx="2037523" cy="8234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投影片編號版面配置區 3">
            <a:extLst>
              <a:ext uri="{FF2B5EF4-FFF2-40B4-BE49-F238E27FC236}">
                <a16:creationId xmlns:a16="http://schemas.microsoft.com/office/drawing/2014/main" id="{E61FC2A6-B5A8-4C4E-8952-FAE3CB25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82C75-CA2E-49C2-9FD4-CF4B51906EA3}" type="slidenum">
              <a:rPr lang="zh-TW" altLang="en-US" sz="2400" smtClean="0"/>
              <a:t>7</a:t>
            </a:fld>
            <a:endParaRPr lang="zh-TW" altLang="en-US" sz="2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23F6AF6-A16F-4F03-BD6F-FE701232DEEB}"/>
              </a:ext>
            </a:extLst>
          </p:cNvPr>
          <p:cNvSpPr txBox="1"/>
          <p:nvPr/>
        </p:nvSpPr>
        <p:spPr>
          <a:xfrm>
            <a:off x="372715" y="1504699"/>
            <a:ext cx="261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Multiple tasks, shared parameters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77C76A5-F5A4-46FC-BA49-2D9FF6E5B725}"/>
              </a:ext>
            </a:extLst>
          </p:cNvPr>
          <p:cNvSpPr/>
          <p:nvPr/>
        </p:nvSpPr>
        <p:spPr>
          <a:xfrm>
            <a:off x="2032553" y="2461527"/>
            <a:ext cx="175425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9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6" grpId="0" animBg="1"/>
      <p:bldP spid="23" grpId="0" animBg="1"/>
      <p:bldP spid="25" grpId="0"/>
      <p:bldP spid="26" grpId="0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標題 1">
            <a:extLst>
              <a:ext uri="{FF2B5EF4-FFF2-40B4-BE49-F238E27FC236}">
                <a16:creationId xmlns:a16="http://schemas.microsoft.com/office/drawing/2014/main" id="{7815D535-4140-48D8-B57D-F6FE9A13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  </a:t>
            </a:r>
            <a:r>
              <a:rPr lang="en-US" altLang="zh-TW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Discover Aspect-Keywords</a:t>
            </a:r>
            <a:endParaRPr lang="zh-TW" altLang="en-US" sz="4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內容版面配置區 6">
            <a:extLst>
              <a:ext uri="{FF2B5EF4-FFF2-40B4-BE49-F238E27FC236}">
                <a16:creationId xmlns:a16="http://schemas.microsoft.com/office/drawing/2014/main" id="{E695B8B2-5C8E-4A1B-BB81-B00B5B67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28290"/>
            <a:ext cx="10058400" cy="758319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Latent Dirichlet Allocation(LDA)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Unsupervised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012C95-ADC2-4BD7-81B4-6D4350E1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72" y="2544322"/>
            <a:ext cx="7658528" cy="415956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5DA0AE5-D267-40F8-B64B-9D00FFEBDE8A}"/>
              </a:ext>
            </a:extLst>
          </p:cNvPr>
          <p:cNvSpPr txBox="1"/>
          <p:nvPr/>
        </p:nvSpPr>
        <p:spPr>
          <a:xfrm>
            <a:off x="2528891" y="2048401"/>
            <a:ext cx="71342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Find the most relevant top-k keywords</a:t>
            </a:r>
          </a:p>
          <a:p>
            <a:endParaRPr lang="zh-TW" altLang="en-US" dirty="0"/>
          </a:p>
        </p:txBody>
      </p:sp>
      <p:sp>
        <p:nvSpPr>
          <p:cNvPr id="21" name="投影片編號版面配置區 3">
            <a:extLst>
              <a:ext uri="{FF2B5EF4-FFF2-40B4-BE49-F238E27FC236}">
                <a16:creationId xmlns:a16="http://schemas.microsoft.com/office/drawing/2014/main" id="{1E295A17-FE05-4A31-9B2C-81DC6CEA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82C75-CA2E-49C2-9FD4-CF4B51906EA3}" type="slidenum">
              <a:rPr lang="zh-TW" altLang="en-US" sz="2400" smtClean="0"/>
              <a:t>8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902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標題 1">
            <a:extLst>
              <a:ext uri="{FF2B5EF4-FFF2-40B4-BE49-F238E27FC236}">
                <a16:creationId xmlns:a16="http://schemas.microsoft.com/office/drawing/2014/main" id="{7815D535-4140-48D8-B57D-F6FE9A13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  </a:t>
            </a:r>
            <a:r>
              <a:rPr lang="en-US" altLang="zh-TW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Discover Aspect-Keywords</a:t>
            </a:r>
            <a:endParaRPr lang="zh-TW" altLang="en-US" sz="4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內容版面配置區 6">
            <a:extLst>
              <a:ext uri="{FF2B5EF4-FFF2-40B4-BE49-F238E27FC236}">
                <a16:creationId xmlns:a16="http://schemas.microsoft.com/office/drawing/2014/main" id="{E695B8B2-5C8E-4A1B-BB81-B00B5B67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28290"/>
            <a:ext cx="10058400" cy="758319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In our dataset…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1A74581-FFF7-4D94-B920-C46E93330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26" y="2504340"/>
            <a:ext cx="11797748" cy="3128330"/>
          </a:xfrm>
          <a:prstGeom prst="rect">
            <a:avLst/>
          </a:prstGeom>
        </p:spPr>
      </p:pic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C8CD4E2C-6A79-48A9-B997-C0FF0E84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82C75-CA2E-49C2-9FD4-CF4B51906EA3}" type="slidenum">
              <a:rPr lang="zh-TW" altLang="en-US" sz="2400" smtClean="0"/>
              <a:t>9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471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4093</TotalTime>
  <Words>1133</Words>
  <Application>Microsoft Office PowerPoint</Application>
  <PresentationFormat>寬螢幕</PresentationFormat>
  <Paragraphs>217</Paragraphs>
  <Slides>24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Document-Level Multi-Aspect Sentiment Classification for Online Reviews of Medical Experts</vt:lpstr>
      <vt:lpstr>OUTLINE</vt:lpstr>
      <vt:lpstr>INTRODUCTION</vt:lpstr>
      <vt:lpstr>INTRODUCTION</vt:lpstr>
      <vt:lpstr>INTRODUCTION</vt:lpstr>
      <vt:lpstr>OUTLINE</vt:lpstr>
      <vt:lpstr>PowerPoint 簡報</vt:lpstr>
      <vt:lpstr>METHOD  Discover Aspect-Keywords</vt:lpstr>
      <vt:lpstr>METHOD  Discover Aspect-Keywords</vt:lpstr>
      <vt:lpstr>METHOD for aspect k</vt:lpstr>
      <vt:lpstr>METHOD for aspect k</vt:lpstr>
      <vt:lpstr>METHOD for aspect k</vt:lpstr>
      <vt:lpstr>METHOD for aspect k</vt:lpstr>
      <vt:lpstr>METHOD for aspect k</vt:lpstr>
      <vt:lpstr>METHOD for aspect k</vt:lpstr>
      <vt:lpstr>METHOD</vt:lpstr>
      <vt:lpstr>OUTLINE</vt:lpstr>
      <vt:lpstr>EXPERIMENT DataSets</vt:lpstr>
      <vt:lpstr>EXPERIMENT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Spirits</dc:creator>
  <cp:lastModifiedBy>pc</cp:lastModifiedBy>
  <cp:revision>357</cp:revision>
  <dcterms:created xsi:type="dcterms:W3CDTF">2019-11-20T15:31:16Z</dcterms:created>
  <dcterms:modified xsi:type="dcterms:W3CDTF">2020-05-11T07:42:29Z</dcterms:modified>
</cp:coreProperties>
</file>